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61" r:id="rId3"/>
    <p:sldId id="256" r:id="rId4"/>
    <p:sldId id="275" r:id="rId5"/>
    <p:sldId id="263" r:id="rId6"/>
    <p:sldId id="267" r:id="rId7"/>
    <p:sldId id="265" r:id="rId8"/>
    <p:sldId id="271" r:id="rId9"/>
    <p:sldId id="272" r:id="rId10"/>
    <p:sldId id="276" r:id="rId11"/>
    <p:sldId id="266" r:id="rId12"/>
    <p:sldId id="273" r:id="rId13"/>
    <p:sldId id="274" r:id="rId14"/>
    <p:sldId id="258" r:id="rId15"/>
    <p:sldId id="268" r:id="rId16"/>
    <p:sldId id="270" r:id="rId1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94" autoAdjust="0"/>
    <p:restoredTop sz="93969" autoAdjust="0"/>
  </p:normalViewPr>
  <p:slideViewPr>
    <p:cSldViewPr snapToGrid="0">
      <p:cViewPr varScale="1">
        <p:scale>
          <a:sx n="82" d="100"/>
          <a:sy n="82" d="100"/>
        </p:scale>
        <p:origin x="70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D2F9B4A-351F-44CD-856C-D509652C92B9}"/>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11C52858-B40B-4E0C-A8EC-63C14FABC1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73F0B800-9F09-4523-98DF-0A5473D71501}"/>
              </a:ext>
            </a:extLst>
          </p:cNvPr>
          <p:cNvSpPr>
            <a:spLocks noGrp="1"/>
          </p:cNvSpPr>
          <p:nvPr>
            <p:ph type="dt" sz="half" idx="10"/>
          </p:nvPr>
        </p:nvSpPr>
        <p:spPr/>
        <p:txBody>
          <a:bodyPr/>
          <a:lstStyle/>
          <a:p>
            <a:fld id="{FCED7B22-9DAE-47EC-90EC-3A43DB908756}" type="datetimeFigureOut">
              <a:rPr lang="it-IT" smtClean="0"/>
              <a:t>01/07/2026</a:t>
            </a:fld>
            <a:endParaRPr lang="it-IT"/>
          </a:p>
        </p:txBody>
      </p:sp>
      <p:sp>
        <p:nvSpPr>
          <p:cNvPr id="5" name="Segnaposto piè di pagina 4">
            <a:extLst>
              <a:ext uri="{FF2B5EF4-FFF2-40B4-BE49-F238E27FC236}">
                <a16:creationId xmlns:a16="http://schemas.microsoft.com/office/drawing/2014/main" id="{C8ECA717-0843-4065-89B4-A2BC65631BA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7DBE341-67E7-4D75-AE3C-0233A0D3ACC1}"/>
              </a:ext>
            </a:extLst>
          </p:cNvPr>
          <p:cNvSpPr>
            <a:spLocks noGrp="1"/>
          </p:cNvSpPr>
          <p:nvPr>
            <p:ph type="sldNum" sz="quarter" idx="12"/>
          </p:nvPr>
        </p:nvSpPr>
        <p:spPr/>
        <p:txBody>
          <a:bodyPr/>
          <a:lstStyle/>
          <a:p>
            <a:fld id="{493576C2-BF82-465B-A17B-FCB141501783}" type="slidenum">
              <a:rPr lang="it-IT" smtClean="0"/>
              <a:t>‹N›</a:t>
            </a:fld>
            <a:endParaRPr lang="it-IT"/>
          </a:p>
        </p:txBody>
      </p:sp>
    </p:spTree>
    <p:extLst>
      <p:ext uri="{BB962C8B-B14F-4D97-AF65-F5344CB8AC3E}">
        <p14:creationId xmlns:p14="http://schemas.microsoft.com/office/powerpoint/2010/main" val="3169161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B2901E1-E4E3-44D4-A417-00A08A8FAB72}"/>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B4FEE53F-66C0-4FC6-85F4-C17A3A54EE6C}"/>
              </a:ext>
            </a:extLst>
          </p:cNvPr>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87CCA31-59A2-4B17-8FF3-9A163B284BCD}"/>
              </a:ext>
            </a:extLst>
          </p:cNvPr>
          <p:cNvSpPr>
            <a:spLocks noGrp="1"/>
          </p:cNvSpPr>
          <p:nvPr>
            <p:ph type="dt" sz="half" idx="10"/>
          </p:nvPr>
        </p:nvSpPr>
        <p:spPr/>
        <p:txBody>
          <a:bodyPr/>
          <a:lstStyle/>
          <a:p>
            <a:fld id="{FCED7B22-9DAE-47EC-90EC-3A43DB908756}" type="datetimeFigureOut">
              <a:rPr lang="it-IT" smtClean="0"/>
              <a:t>01/07/2026</a:t>
            </a:fld>
            <a:endParaRPr lang="it-IT"/>
          </a:p>
        </p:txBody>
      </p:sp>
      <p:sp>
        <p:nvSpPr>
          <p:cNvPr id="5" name="Segnaposto piè di pagina 4">
            <a:extLst>
              <a:ext uri="{FF2B5EF4-FFF2-40B4-BE49-F238E27FC236}">
                <a16:creationId xmlns:a16="http://schemas.microsoft.com/office/drawing/2014/main" id="{AB1442DE-8459-43FE-A6C2-88A90CBB781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79B60EF-A662-4B2F-B861-7F9C2C7A495F}"/>
              </a:ext>
            </a:extLst>
          </p:cNvPr>
          <p:cNvSpPr>
            <a:spLocks noGrp="1"/>
          </p:cNvSpPr>
          <p:nvPr>
            <p:ph type="sldNum" sz="quarter" idx="12"/>
          </p:nvPr>
        </p:nvSpPr>
        <p:spPr/>
        <p:txBody>
          <a:bodyPr/>
          <a:lstStyle/>
          <a:p>
            <a:fld id="{493576C2-BF82-465B-A17B-FCB141501783}" type="slidenum">
              <a:rPr lang="it-IT" smtClean="0"/>
              <a:t>‹N›</a:t>
            </a:fld>
            <a:endParaRPr lang="it-IT"/>
          </a:p>
        </p:txBody>
      </p:sp>
    </p:spTree>
    <p:extLst>
      <p:ext uri="{BB962C8B-B14F-4D97-AF65-F5344CB8AC3E}">
        <p14:creationId xmlns:p14="http://schemas.microsoft.com/office/powerpoint/2010/main" val="3890077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C484FC94-FDA8-47CF-AF8D-976F3B6D988B}"/>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FA143CD1-C474-4B21-A297-88CF20F8178C}"/>
              </a:ext>
            </a:extLst>
          </p:cNvPr>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57B6806-3D61-424B-AA7F-7A7D41D3AF4D}"/>
              </a:ext>
            </a:extLst>
          </p:cNvPr>
          <p:cNvSpPr>
            <a:spLocks noGrp="1"/>
          </p:cNvSpPr>
          <p:nvPr>
            <p:ph type="dt" sz="half" idx="10"/>
          </p:nvPr>
        </p:nvSpPr>
        <p:spPr/>
        <p:txBody>
          <a:bodyPr/>
          <a:lstStyle/>
          <a:p>
            <a:fld id="{FCED7B22-9DAE-47EC-90EC-3A43DB908756}" type="datetimeFigureOut">
              <a:rPr lang="it-IT" smtClean="0"/>
              <a:t>01/07/2026</a:t>
            </a:fld>
            <a:endParaRPr lang="it-IT"/>
          </a:p>
        </p:txBody>
      </p:sp>
      <p:sp>
        <p:nvSpPr>
          <p:cNvPr id="5" name="Segnaposto piè di pagina 4">
            <a:extLst>
              <a:ext uri="{FF2B5EF4-FFF2-40B4-BE49-F238E27FC236}">
                <a16:creationId xmlns:a16="http://schemas.microsoft.com/office/drawing/2014/main" id="{FB8E7D1B-9DF4-4C43-94D4-6930F34D0C8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B7204DB-FCF5-42C8-9C38-BE8EBE0B5147}"/>
              </a:ext>
            </a:extLst>
          </p:cNvPr>
          <p:cNvSpPr>
            <a:spLocks noGrp="1"/>
          </p:cNvSpPr>
          <p:nvPr>
            <p:ph type="sldNum" sz="quarter" idx="12"/>
          </p:nvPr>
        </p:nvSpPr>
        <p:spPr/>
        <p:txBody>
          <a:bodyPr/>
          <a:lstStyle/>
          <a:p>
            <a:fld id="{493576C2-BF82-465B-A17B-FCB141501783}" type="slidenum">
              <a:rPr lang="it-IT" smtClean="0"/>
              <a:t>‹N›</a:t>
            </a:fld>
            <a:endParaRPr lang="it-IT"/>
          </a:p>
        </p:txBody>
      </p:sp>
    </p:spTree>
    <p:extLst>
      <p:ext uri="{BB962C8B-B14F-4D97-AF65-F5344CB8AC3E}">
        <p14:creationId xmlns:p14="http://schemas.microsoft.com/office/powerpoint/2010/main" val="3095028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63BAD85-32EA-42A3-A121-466119879067}"/>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A78E478-E194-4D35-8CAE-FE48C7BAE157}"/>
              </a:ext>
            </a:extLst>
          </p:cNvPr>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3C53718-953E-4A28-B524-15BB17351F87}"/>
              </a:ext>
            </a:extLst>
          </p:cNvPr>
          <p:cNvSpPr>
            <a:spLocks noGrp="1"/>
          </p:cNvSpPr>
          <p:nvPr>
            <p:ph type="dt" sz="half" idx="10"/>
          </p:nvPr>
        </p:nvSpPr>
        <p:spPr/>
        <p:txBody>
          <a:bodyPr/>
          <a:lstStyle/>
          <a:p>
            <a:fld id="{FCED7B22-9DAE-47EC-90EC-3A43DB908756}" type="datetimeFigureOut">
              <a:rPr lang="it-IT" smtClean="0"/>
              <a:t>01/07/2026</a:t>
            </a:fld>
            <a:endParaRPr lang="it-IT"/>
          </a:p>
        </p:txBody>
      </p:sp>
      <p:sp>
        <p:nvSpPr>
          <p:cNvPr id="5" name="Segnaposto piè di pagina 4">
            <a:extLst>
              <a:ext uri="{FF2B5EF4-FFF2-40B4-BE49-F238E27FC236}">
                <a16:creationId xmlns:a16="http://schemas.microsoft.com/office/drawing/2014/main" id="{8AC314D8-EE1A-4C5A-B722-80AB95AB651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106C837-D5D2-417D-9A70-6991032EB433}"/>
              </a:ext>
            </a:extLst>
          </p:cNvPr>
          <p:cNvSpPr>
            <a:spLocks noGrp="1"/>
          </p:cNvSpPr>
          <p:nvPr>
            <p:ph type="sldNum" sz="quarter" idx="12"/>
          </p:nvPr>
        </p:nvSpPr>
        <p:spPr/>
        <p:txBody>
          <a:bodyPr/>
          <a:lstStyle/>
          <a:p>
            <a:fld id="{493576C2-BF82-465B-A17B-FCB141501783}" type="slidenum">
              <a:rPr lang="it-IT" smtClean="0"/>
              <a:t>‹N›</a:t>
            </a:fld>
            <a:endParaRPr lang="it-IT"/>
          </a:p>
        </p:txBody>
      </p:sp>
    </p:spTree>
    <p:extLst>
      <p:ext uri="{BB962C8B-B14F-4D97-AF65-F5344CB8AC3E}">
        <p14:creationId xmlns:p14="http://schemas.microsoft.com/office/powerpoint/2010/main" val="3685505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6AFE94-70E5-4B3D-82DE-AD83AAAD6697}"/>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B2D8A0B2-D1E0-487A-B4BA-BB22F18EF5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a:extLst>
              <a:ext uri="{FF2B5EF4-FFF2-40B4-BE49-F238E27FC236}">
                <a16:creationId xmlns:a16="http://schemas.microsoft.com/office/drawing/2014/main" id="{4FCC4D3D-D0B3-44FD-995D-A386C08C1468}"/>
              </a:ext>
            </a:extLst>
          </p:cNvPr>
          <p:cNvSpPr>
            <a:spLocks noGrp="1"/>
          </p:cNvSpPr>
          <p:nvPr>
            <p:ph type="dt" sz="half" idx="10"/>
          </p:nvPr>
        </p:nvSpPr>
        <p:spPr/>
        <p:txBody>
          <a:bodyPr/>
          <a:lstStyle/>
          <a:p>
            <a:fld id="{FCED7B22-9DAE-47EC-90EC-3A43DB908756}" type="datetimeFigureOut">
              <a:rPr lang="it-IT" smtClean="0"/>
              <a:t>01/07/2026</a:t>
            </a:fld>
            <a:endParaRPr lang="it-IT"/>
          </a:p>
        </p:txBody>
      </p:sp>
      <p:sp>
        <p:nvSpPr>
          <p:cNvPr id="5" name="Segnaposto piè di pagina 4">
            <a:extLst>
              <a:ext uri="{FF2B5EF4-FFF2-40B4-BE49-F238E27FC236}">
                <a16:creationId xmlns:a16="http://schemas.microsoft.com/office/drawing/2014/main" id="{40DFC158-A2F4-4929-AD9E-90B60F676C0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98FCA65-9332-407B-BC4B-7E6F1A2D645C}"/>
              </a:ext>
            </a:extLst>
          </p:cNvPr>
          <p:cNvSpPr>
            <a:spLocks noGrp="1"/>
          </p:cNvSpPr>
          <p:nvPr>
            <p:ph type="sldNum" sz="quarter" idx="12"/>
          </p:nvPr>
        </p:nvSpPr>
        <p:spPr/>
        <p:txBody>
          <a:bodyPr/>
          <a:lstStyle/>
          <a:p>
            <a:fld id="{493576C2-BF82-465B-A17B-FCB141501783}" type="slidenum">
              <a:rPr lang="it-IT" smtClean="0"/>
              <a:t>‹N›</a:t>
            </a:fld>
            <a:endParaRPr lang="it-IT"/>
          </a:p>
        </p:txBody>
      </p:sp>
    </p:spTree>
    <p:extLst>
      <p:ext uri="{BB962C8B-B14F-4D97-AF65-F5344CB8AC3E}">
        <p14:creationId xmlns:p14="http://schemas.microsoft.com/office/powerpoint/2010/main" val="2914998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5007D1C-EEAC-4AA3-9C66-39EBC0E4B1A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D9BACD1-7A4C-46C2-A375-D2D92E6E8C6A}"/>
              </a:ext>
            </a:extLst>
          </p:cNvPr>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02F08D74-B2FB-4151-A224-A059328FC673}"/>
              </a:ext>
            </a:extLst>
          </p:cNvPr>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469CBD27-F13C-432C-844F-0FC8D4788E87}"/>
              </a:ext>
            </a:extLst>
          </p:cNvPr>
          <p:cNvSpPr>
            <a:spLocks noGrp="1"/>
          </p:cNvSpPr>
          <p:nvPr>
            <p:ph type="dt" sz="half" idx="10"/>
          </p:nvPr>
        </p:nvSpPr>
        <p:spPr/>
        <p:txBody>
          <a:bodyPr/>
          <a:lstStyle/>
          <a:p>
            <a:fld id="{FCED7B22-9DAE-47EC-90EC-3A43DB908756}" type="datetimeFigureOut">
              <a:rPr lang="it-IT" smtClean="0"/>
              <a:t>01/07/2026</a:t>
            </a:fld>
            <a:endParaRPr lang="it-IT"/>
          </a:p>
        </p:txBody>
      </p:sp>
      <p:sp>
        <p:nvSpPr>
          <p:cNvPr id="6" name="Segnaposto piè di pagina 5">
            <a:extLst>
              <a:ext uri="{FF2B5EF4-FFF2-40B4-BE49-F238E27FC236}">
                <a16:creationId xmlns:a16="http://schemas.microsoft.com/office/drawing/2014/main" id="{2E53B155-86EA-4618-B892-624EED692532}"/>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D23EA4A4-857B-4B4F-B9EA-90D637D84451}"/>
              </a:ext>
            </a:extLst>
          </p:cNvPr>
          <p:cNvSpPr>
            <a:spLocks noGrp="1"/>
          </p:cNvSpPr>
          <p:nvPr>
            <p:ph type="sldNum" sz="quarter" idx="12"/>
          </p:nvPr>
        </p:nvSpPr>
        <p:spPr/>
        <p:txBody>
          <a:bodyPr/>
          <a:lstStyle/>
          <a:p>
            <a:fld id="{493576C2-BF82-465B-A17B-FCB141501783}" type="slidenum">
              <a:rPr lang="it-IT" smtClean="0"/>
              <a:t>‹N›</a:t>
            </a:fld>
            <a:endParaRPr lang="it-IT"/>
          </a:p>
        </p:txBody>
      </p:sp>
    </p:spTree>
    <p:extLst>
      <p:ext uri="{BB962C8B-B14F-4D97-AF65-F5344CB8AC3E}">
        <p14:creationId xmlns:p14="http://schemas.microsoft.com/office/powerpoint/2010/main" val="2881655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0B4665-FEB0-4161-9B6D-26C8281C08A4}"/>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0281F08A-EFCC-4F6C-8ABB-D1F0AB6275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a:extLst>
              <a:ext uri="{FF2B5EF4-FFF2-40B4-BE49-F238E27FC236}">
                <a16:creationId xmlns:a16="http://schemas.microsoft.com/office/drawing/2014/main" id="{386D5399-92BB-4A18-A129-435752658EFF}"/>
              </a:ext>
            </a:extLst>
          </p:cNvPr>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F4845812-4877-45F4-9A90-C585F89B06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a:extLst>
              <a:ext uri="{FF2B5EF4-FFF2-40B4-BE49-F238E27FC236}">
                <a16:creationId xmlns:a16="http://schemas.microsoft.com/office/drawing/2014/main" id="{45C3F9B6-DAB5-405E-8F0F-3C43AC46E09A}"/>
              </a:ext>
            </a:extLst>
          </p:cNvPr>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07C9D0A3-2295-4B37-96D5-82E0BD263BBA}"/>
              </a:ext>
            </a:extLst>
          </p:cNvPr>
          <p:cNvSpPr>
            <a:spLocks noGrp="1"/>
          </p:cNvSpPr>
          <p:nvPr>
            <p:ph type="dt" sz="half" idx="10"/>
          </p:nvPr>
        </p:nvSpPr>
        <p:spPr/>
        <p:txBody>
          <a:bodyPr/>
          <a:lstStyle/>
          <a:p>
            <a:fld id="{FCED7B22-9DAE-47EC-90EC-3A43DB908756}" type="datetimeFigureOut">
              <a:rPr lang="it-IT" smtClean="0"/>
              <a:t>01/07/2026</a:t>
            </a:fld>
            <a:endParaRPr lang="it-IT"/>
          </a:p>
        </p:txBody>
      </p:sp>
      <p:sp>
        <p:nvSpPr>
          <p:cNvPr id="8" name="Segnaposto piè di pagina 7">
            <a:extLst>
              <a:ext uri="{FF2B5EF4-FFF2-40B4-BE49-F238E27FC236}">
                <a16:creationId xmlns:a16="http://schemas.microsoft.com/office/drawing/2014/main" id="{31A14C68-215B-4705-8E8C-0D82962B5D43}"/>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C3957925-FFFF-4CA1-B7E9-DEB781879EA5}"/>
              </a:ext>
            </a:extLst>
          </p:cNvPr>
          <p:cNvSpPr>
            <a:spLocks noGrp="1"/>
          </p:cNvSpPr>
          <p:nvPr>
            <p:ph type="sldNum" sz="quarter" idx="12"/>
          </p:nvPr>
        </p:nvSpPr>
        <p:spPr/>
        <p:txBody>
          <a:bodyPr/>
          <a:lstStyle/>
          <a:p>
            <a:fld id="{493576C2-BF82-465B-A17B-FCB141501783}" type="slidenum">
              <a:rPr lang="it-IT" smtClean="0"/>
              <a:t>‹N›</a:t>
            </a:fld>
            <a:endParaRPr lang="it-IT"/>
          </a:p>
        </p:txBody>
      </p:sp>
    </p:spTree>
    <p:extLst>
      <p:ext uri="{BB962C8B-B14F-4D97-AF65-F5344CB8AC3E}">
        <p14:creationId xmlns:p14="http://schemas.microsoft.com/office/powerpoint/2010/main" val="2643825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A2C9418-3BE3-4626-8D17-76576BD16DE4}"/>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88D6B0B2-ADE2-4104-ABAA-4A7453613F90}"/>
              </a:ext>
            </a:extLst>
          </p:cNvPr>
          <p:cNvSpPr>
            <a:spLocks noGrp="1"/>
          </p:cNvSpPr>
          <p:nvPr>
            <p:ph type="dt" sz="half" idx="10"/>
          </p:nvPr>
        </p:nvSpPr>
        <p:spPr/>
        <p:txBody>
          <a:bodyPr/>
          <a:lstStyle/>
          <a:p>
            <a:fld id="{FCED7B22-9DAE-47EC-90EC-3A43DB908756}" type="datetimeFigureOut">
              <a:rPr lang="it-IT" smtClean="0"/>
              <a:t>01/07/2026</a:t>
            </a:fld>
            <a:endParaRPr lang="it-IT"/>
          </a:p>
        </p:txBody>
      </p:sp>
      <p:sp>
        <p:nvSpPr>
          <p:cNvPr id="4" name="Segnaposto piè di pagina 3">
            <a:extLst>
              <a:ext uri="{FF2B5EF4-FFF2-40B4-BE49-F238E27FC236}">
                <a16:creationId xmlns:a16="http://schemas.microsoft.com/office/drawing/2014/main" id="{3D2B4697-C929-4A34-83BC-7CAFE334D34E}"/>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C56DFBA0-333F-44FA-A41A-20EB45F40702}"/>
              </a:ext>
            </a:extLst>
          </p:cNvPr>
          <p:cNvSpPr>
            <a:spLocks noGrp="1"/>
          </p:cNvSpPr>
          <p:nvPr>
            <p:ph type="sldNum" sz="quarter" idx="12"/>
          </p:nvPr>
        </p:nvSpPr>
        <p:spPr/>
        <p:txBody>
          <a:bodyPr/>
          <a:lstStyle/>
          <a:p>
            <a:fld id="{493576C2-BF82-465B-A17B-FCB141501783}" type="slidenum">
              <a:rPr lang="it-IT" smtClean="0"/>
              <a:t>‹N›</a:t>
            </a:fld>
            <a:endParaRPr lang="it-IT"/>
          </a:p>
        </p:txBody>
      </p:sp>
    </p:spTree>
    <p:extLst>
      <p:ext uri="{BB962C8B-B14F-4D97-AF65-F5344CB8AC3E}">
        <p14:creationId xmlns:p14="http://schemas.microsoft.com/office/powerpoint/2010/main" val="2468468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8957E999-28E4-46FF-970B-550BE278F91B}"/>
              </a:ext>
            </a:extLst>
          </p:cNvPr>
          <p:cNvSpPr>
            <a:spLocks noGrp="1"/>
          </p:cNvSpPr>
          <p:nvPr>
            <p:ph type="dt" sz="half" idx="10"/>
          </p:nvPr>
        </p:nvSpPr>
        <p:spPr/>
        <p:txBody>
          <a:bodyPr/>
          <a:lstStyle/>
          <a:p>
            <a:fld id="{FCED7B22-9DAE-47EC-90EC-3A43DB908756}" type="datetimeFigureOut">
              <a:rPr lang="it-IT" smtClean="0"/>
              <a:t>01/07/2026</a:t>
            </a:fld>
            <a:endParaRPr lang="it-IT"/>
          </a:p>
        </p:txBody>
      </p:sp>
      <p:sp>
        <p:nvSpPr>
          <p:cNvPr id="3" name="Segnaposto piè di pagina 2">
            <a:extLst>
              <a:ext uri="{FF2B5EF4-FFF2-40B4-BE49-F238E27FC236}">
                <a16:creationId xmlns:a16="http://schemas.microsoft.com/office/drawing/2014/main" id="{27405F24-1CF0-41E7-B177-F50A8C59ABA6}"/>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87E644FA-4595-44BC-B31D-F5134C179CEF}"/>
              </a:ext>
            </a:extLst>
          </p:cNvPr>
          <p:cNvSpPr>
            <a:spLocks noGrp="1"/>
          </p:cNvSpPr>
          <p:nvPr>
            <p:ph type="sldNum" sz="quarter" idx="12"/>
          </p:nvPr>
        </p:nvSpPr>
        <p:spPr/>
        <p:txBody>
          <a:bodyPr/>
          <a:lstStyle/>
          <a:p>
            <a:fld id="{493576C2-BF82-465B-A17B-FCB141501783}" type="slidenum">
              <a:rPr lang="it-IT" smtClean="0"/>
              <a:t>‹N›</a:t>
            </a:fld>
            <a:endParaRPr lang="it-IT"/>
          </a:p>
        </p:txBody>
      </p:sp>
    </p:spTree>
    <p:extLst>
      <p:ext uri="{BB962C8B-B14F-4D97-AF65-F5344CB8AC3E}">
        <p14:creationId xmlns:p14="http://schemas.microsoft.com/office/powerpoint/2010/main" val="2874513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6A660C4-8053-41F1-9BAD-53A600371D2E}"/>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0EA9702-031B-461A-9C98-A8D23FFC47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BD131B96-3600-449D-B220-E780B924A8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1205C246-7576-4D3F-B114-79E17BD2F52E}"/>
              </a:ext>
            </a:extLst>
          </p:cNvPr>
          <p:cNvSpPr>
            <a:spLocks noGrp="1"/>
          </p:cNvSpPr>
          <p:nvPr>
            <p:ph type="dt" sz="half" idx="10"/>
          </p:nvPr>
        </p:nvSpPr>
        <p:spPr/>
        <p:txBody>
          <a:bodyPr/>
          <a:lstStyle/>
          <a:p>
            <a:fld id="{FCED7B22-9DAE-47EC-90EC-3A43DB908756}" type="datetimeFigureOut">
              <a:rPr lang="it-IT" smtClean="0"/>
              <a:t>01/07/2026</a:t>
            </a:fld>
            <a:endParaRPr lang="it-IT"/>
          </a:p>
        </p:txBody>
      </p:sp>
      <p:sp>
        <p:nvSpPr>
          <p:cNvPr id="6" name="Segnaposto piè di pagina 5">
            <a:extLst>
              <a:ext uri="{FF2B5EF4-FFF2-40B4-BE49-F238E27FC236}">
                <a16:creationId xmlns:a16="http://schemas.microsoft.com/office/drawing/2014/main" id="{4D3B834F-B4E2-4CFC-A04F-F3DEDF376712}"/>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C03ABF5-0B7F-49C0-B2BB-B13FB1E31371}"/>
              </a:ext>
            </a:extLst>
          </p:cNvPr>
          <p:cNvSpPr>
            <a:spLocks noGrp="1"/>
          </p:cNvSpPr>
          <p:nvPr>
            <p:ph type="sldNum" sz="quarter" idx="12"/>
          </p:nvPr>
        </p:nvSpPr>
        <p:spPr/>
        <p:txBody>
          <a:bodyPr/>
          <a:lstStyle/>
          <a:p>
            <a:fld id="{493576C2-BF82-465B-A17B-FCB141501783}" type="slidenum">
              <a:rPr lang="it-IT" smtClean="0"/>
              <a:t>‹N›</a:t>
            </a:fld>
            <a:endParaRPr lang="it-IT"/>
          </a:p>
        </p:txBody>
      </p:sp>
    </p:spTree>
    <p:extLst>
      <p:ext uri="{BB962C8B-B14F-4D97-AF65-F5344CB8AC3E}">
        <p14:creationId xmlns:p14="http://schemas.microsoft.com/office/powerpoint/2010/main" val="1708461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E7331AB-70AE-4465-8283-79C67C5E2E49}"/>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63B06BCC-AA77-4234-A289-E63A27CAAC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C16AC17F-FC80-45D1-ABD9-14B0E4EBA2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32A34837-2FEF-4FEA-9A05-4D21718764CC}"/>
              </a:ext>
            </a:extLst>
          </p:cNvPr>
          <p:cNvSpPr>
            <a:spLocks noGrp="1"/>
          </p:cNvSpPr>
          <p:nvPr>
            <p:ph type="dt" sz="half" idx="10"/>
          </p:nvPr>
        </p:nvSpPr>
        <p:spPr/>
        <p:txBody>
          <a:bodyPr/>
          <a:lstStyle/>
          <a:p>
            <a:fld id="{FCED7B22-9DAE-47EC-90EC-3A43DB908756}" type="datetimeFigureOut">
              <a:rPr lang="it-IT" smtClean="0"/>
              <a:t>01/07/2026</a:t>
            </a:fld>
            <a:endParaRPr lang="it-IT"/>
          </a:p>
        </p:txBody>
      </p:sp>
      <p:sp>
        <p:nvSpPr>
          <p:cNvPr id="6" name="Segnaposto piè di pagina 5">
            <a:extLst>
              <a:ext uri="{FF2B5EF4-FFF2-40B4-BE49-F238E27FC236}">
                <a16:creationId xmlns:a16="http://schemas.microsoft.com/office/drawing/2014/main" id="{DC9EF5AB-8432-42C4-9385-789D5D4C25D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06814233-F2C0-4890-94D4-8121BA534ECB}"/>
              </a:ext>
            </a:extLst>
          </p:cNvPr>
          <p:cNvSpPr>
            <a:spLocks noGrp="1"/>
          </p:cNvSpPr>
          <p:nvPr>
            <p:ph type="sldNum" sz="quarter" idx="12"/>
          </p:nvPr>
        </p:nvSpPr>
        <p:spPr/>
        <p:txBody>
          <a:bodyPr/>
          <a:lstStyle/>
          <a:p>
            <a:fld id="{493576C2-BF82-465B-A17B-FCB141501783}" type="slidenum">
              <a:rPr lang="it-IT" smtClean="0"/>
              <a:t>‹N›</a:t>
            </a:fld>
            <a:endParaRPr lang="it-IT"/>
          </a:p>
        </p:txBody>
      </p:sp>
    </p:spTree>
    <p:extLst>
      <p:ext uri="{BB962C8B-B14F-4D97-AF65-F5344CB8AC3E}">
        <p14:creationId xmlns:p14="http://schemas.microsoft.com/office/powerpoint/2010/main" val="1845497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A9D6B833-F45C-4327-879A-4BAB746C72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A45B77DB-8899-4B98-9E0E-EFF8D9E567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E4168C9-2A7E-475B-AC44-C7EBC9D6EF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ED7B22-9DAE-47EC-90EC-3A43DB908756}" type="datetimeFigureOut">
              <a:rPr lang="it-IT" smtClean="0"/>
              <a:t>01/07/2026</a:t>
            </a:fld>
            <a:endParaRPr lang="it-IT"/>
          </a:p>
        </p:txBody>
      </p:sp>
      <p:sp>
        <p:nvSpPr>
          <p:cNvPr id="5" name="Segnaposto piè di pagina 4">
            <a:extLst>
              <a:ext uri="{FF2B5EF4-FFF2-40B4-BE49-F238E27FC236}">
                <a16:creationId xmlns:a16="http://schemas.microsoft.com/office/drawing/2014/main" id="{6461B2FA-8946-4406-81A5-C7DD8117C1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F3755EB3-688E-4856-A21E-6D96472CF9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3576C2-BF82-465B-A17B-FCB141501783}" type="slidenum">
              <a:rPr lang="it-IT" smtClean="0"/>
              <a:t>‹N›</a:t>
            </a:fld>
            <a:endParaRPr lang="it-IT"/>
          </a:p>
        </p:txBody>
      </p:sp>
    </p:spTree>
    <p:extLst>
      <p:ext uri="{BB962C8B-B14F-4D97-AF65-F5344CB8AC3E}">
        <p14:creationId xmlns:p14="http://schemas.microsoft.com/office/powerpoint/2010/main" val="30018436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id="{891156E5-A252-4877-B765-D47BFC7A9FA9}"/>
              </a:ext>
            </a:extLst>
          </p:cNvPr>
          <p:cNvSpPr/>
          <p:nvPr/>
        </p:nvSpPr>
        <p:spPr>
          <a:xfrm>
            <a:off x="0" y="0"/>
            <a:ext cx="12192000" cy="6858000"/>
          </a:xfrm>
          <a:prstGeom prst="rect">
            <a:avLst/>
          </a:prstGeom>
          <a:blipFill dpi="0" rotWithShape="1">
            <a:blip r:embed="rId2">
              <a:alphaModFix amt="35000"/>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3">
            <a:extLst>
              <a:ext uri="{FF2B5EF4-FFF2-40B4-BE49-F238E27FC236}">
                <a16:creationId xmlns:a16="http://schemas.microsoft.com/office/drawing/2014/main" id="{3C19AEC8-6ACD-4774-85E7-51011991EC5D}"/>
              </a:ext>
            </a:extLst>
          </p:cNvPr>
          <p:cNvSpPr/>
          <p:nvPr/>
        </p:nvSpPr>
        <p:spPr>
          <a:xfrm>
            <a:off x="368322" y="2321533"/>
            <a:ext cx="11228780" cy="2616101"/>
          </a:xfrm>
          <a:prstGeom prst="rect">
            <a:avLst/>
          </a:prstGeom>
        </p:spPr>
        <p:txBody>
          <a:bodyPr wrap="none">
            <a:spAutoFit/>
          </a:bodyPr>
          <a:lstStyle/>
          <a:p>
            <a:pPr algn="ctr"/>
            <a:r>
              <a:rPr lang="en-US" sz="4400" b="1" dirty="0"/>
              <a:t>Project Management Consultancy for the</a:t>
            </a:r>
            <a:br>
              <a:rPr lang="en-US" sz="4400" b="1" dirty="0"/>
            </a:br>
            <a:r>
              <a:rPr lang="en-US" sz="4400" b="1" dirty="0"/>
              <a:t>Oil &amp; Gas sector</a:t>
            </a:r>
          </a:p>
          <a:p>
            <a:pPr algn="ctr"/>
            <a:endParaRPr lang="en-US" sz="4400" b="1" dirty="0"/>
          </a:p>
          <a:p>
            <a:pPr algn="ctr"/>
            <a:r>
              <a:rPr lang="en-US" sz="3200" b="1" dirty="0"/>
              <a:t>Control, performance and safety for complex energy investments</a:t>
            </a:r>
            <a:endParaRPr lang="it-IT" sz="3200" b="1" dirty="0"/>
          </a:p>
        </p:txBody>
      </p:sp>
    </p:spTree>
    <p:extLst>
      <p:ext uri="{BB962C8B-B14F-4D97-AF65-F5344CB8AC3E}">
        <p14:creationId xmlns:p14="http://schemas.microsoft.com/office/powerpoint/2010/main" val="363353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BF965A71-59E7-43E6-97AA-A910A536F933}"/>
              </a:ext>
            </a:extLst>
          </p:cNvPr>
          <p:cNvSpPr/>
          <p:nvPr/>
        </p:nvSpPr>
        <p:spPr>
          <a:xfrm>
            <a:off x="0" y="0"/>
            <a:ext cx="12192000" cy="6858000"/>
          </a:xfrm>
          <a:prstGeom prst="rect">
            <a:avLst/>
          </a:prstGeom>
          <a:blipFill dpi="0" rotWithShape="1">
            <a:blip r:embed="rId2">
              <a:alphaModFix amt="13000"/>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600" b="1" dirty="0"/>
          </a:p>
        </p:txBody>
      </p:sp>
      <p:sp>
        <p:nvSpPr>
          <p:cNvPr id="2" name="Rettangolo 1">
            <a:extLst>
              <a:ext uri="{FF2B5EF4-FFF2-40B4-BE49-F238E27FC236}">
                <a16:creationId xmlns:a16="http://schemas.microsoft.com/office/drawing/2014/main" id="{EC661F9F-FF65-41E8-86A3-195B0D78BCC1}"/>
              </a:ext>
            </a:extLst>
          </p:cNvPr>
          <p:cNvSpPr/>
          <p:nvPr/>
        </p:nvSpPr>
        <p:spPr>
          <a:xfrm>
            <a:off x="226141" y="765416"/>
            <a:ext cx="11336594" cy="5262979"/>
          </a:xfrm>
          <a:prstGeom prst="rect">
            <a:avLst/>
          </a:prstGeom>
        </p:spPr>
        <p:txBody>
          <a:bodyPr wrap="square">
            <a:spAutoFit/>
          </a:bodyPr>
          <a:lstStyle/>
          <a:p>
            <a:pPr marL="457200" indent="-457200" algn="just">
              <a:buFont typeface="Arial" panose="020B0604020202020204" pitchFamily="34" charset="0"/>
              <a:buChar char="•"/>
            </a:pPr>
            <a:r>
              <a:rPr lang="en-US" sz="2800" dirty="0"/>
              <a:t>The long-standing experience and seniority of the P&amp;V team represent a true guarantee for the realization of both greenfield (new) plants and revamping and expansion interventions on existing facilities.</a:t>
            </a:r>
          </a:p>
          <a:p>
            <a:pPr marL="457200" indent="-457200" algn="just">
              <a:buFont typeface="Arial" panose="020B0604020202020204" pitchFamily="34" charset="0"/>
              <a:buChar char="•"/>
            </a:pPr>
            <a:endParaRPr lang="en-US" sz="2800" dirty="0"/>
          </a:p>
          <a:p>
            <a:pPr marL="457200" indent="-457200" algn="just">
              <a:buFont typeface="Arial" panose="020B0604020202020204" pitchFamily="34" charset="0"/>
              <a:buChar char="•"/>
            </a:pPr>
            <a:r>
              <a:rPr lang="en-US" sz="2800" dirty="0"/>
              <a:t>We provide concrete and highly effective support especially in critical or urgent situations, when during project execution issues arise related to organization, delays, costs, safety, quality, and customer satisfaction.</a:t>
            </a:r>
          </a:p>
          <a:p>
            <a:pPr marL="457200" indent="-457200" algn="just">
              <a:buFont typeface="Arial" panose="020B0604020202020204" pitchFamily="34" charset="0"/>
              <a:buChar char="•"/>
            </a:pPr>
            <a:endParaRPr lang="en-US" sz="2800" dirty="0"/>
          </a:p>
          <a:p>
            <a:pPr marL="457200" indent="-457200" algn="just">
              <a:buFont typeface="Arial" panose="020B0604020202020204" pitchFamily="34" charset="0"/>
              <a:buChar char="•"/>
            </a:pPr>
            <a:r>
              <a:rPr lang="en-US" sz="2800" dirty="0"/>
              <a:t>We also provide specialized assistance in the management of claims and contractual disputes with clients and subcontractors, in relation to variations, time extensions, cost increases, interface responsibilities, unforeseen events, and local constraints.</a:t>
            </a:r>
          </a:p>
        </p:txBody>
      </p:sp>
    </p:spTree>
    <p:extLst>
      <p:ext uri="{BB962C8B-B14F-4D97-AF65-F5344CB8AC3E}">
        <p14:creationId xmlns:p14="http://schemas.microsoft.com/office/powerpoint/2010/main" val="2022969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AC4CC3AC-A4EF-4FA1-AF58-EC9048874347}"/>
              </a:ext>
            </a:extLst>
          </p:cNvPr>
          <p:cNvSpPr/>
          <p:nvPr/>
        </p:nvSpPr>
        <p:spPr>
          <a:xfrm>
            <a:off x="0" y="0"/>
            <a:ext cx="12192000" cy="6858000"/>
          </a:xfrm>
          <a:prstGeom prst="rect">
            <a:avLst/>
          </a:prstGeom>
          <a:blipFill dpi="0" rotWithShape="1">
            <a:blip r:embed="rId2">
              <a:alphaModFix amt="13000"/>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1" dirty="0"/>
          </a:p>
        </p:txBody>
      </p:sp>
      <p:sp>
        <p:nvSpPr>
          <p:cNvPr id="2" name="Rettangolo 1">
            <a:extLst>
              <a:ext uri="{FF2B5EF4-FFF2-40B4-BE49-F238E27FC236}">
                <a16:creationId xmlns:a16="http://schemas.microsoft.com/office/drawing/2014/main" id="{17222FB6-0D78-4DEB-B910-10BAE864EC21}"/>
              </a:ext>
            </a:extLst>
          </p:cNvPr>
          <p:cNvSpPr/>
          <p:nvPr/>
        </p:nvSpPr>
        <p:spPr>
          <a:xfrm>
            <a:off x="339212" y="145587"/>
            <a:ext cx="11434917" cy="6955750"/>
          </a:xfrm>
          <a:prstGeom prst="rect">
            <a:avLst/>
          </a:prstGeom>
        </p:spPr>
        <p:txBody>
          <a:bodyPr wrap="square">
            <a:spAutoFit/>
          </a:bodyPr>
          <a:lstStyle/>
          <a:p>
            <a:pPr algn="ctr"/>
            <a:r>
              <a:rPr lang="en-US" sz="2800" b="1" dirty="0"/>
              <a:t>SKILLS AND SERVICES</a:t>
            </a:r>
          </a:p>
          <a:p>
            <a:pPr algn="just"/>
            <a:r>
              <a:rPr lang="en-US" sz="2800" dirty="0"/>
              <a:t>We operate globally in the energy, industry, and infrastructure sectors, offering high value-added services within Project Management Culture and Value Enhancement.</a:t>
            </a:r>
          </a:p>
          <a:p>
            <a:pPr algn="just"/>
            <a:endParaRPr lang="en-US" sz="2800" dirty="0"/>
          </a:p>
          <a:p>
            <a:pPr algn="just"/>
            <a:r>
              <a:rPr lang="en-US" sz="2800" dirty="0"/>
              <a:t>We support clients throughout the entire project lifecycle: from feasibility studies to commissioning, start-up, and final handover to the client.</a:t>
            </a:r>
          </a:p>
          <a:p>
            <a:pPr algn="just"/>
            <a:endParaRPr lang="en-US" sz="2800" dirty="0"/>
          </a:p>
          <a:p>
            <a:pPr algn="just"/>
            <a:r>
              <a:rPr lang="en-US" sz="2800" dirty="0"/>
              <a:t>We also support management and professional resources through tutoring, training, coaching, and mentoring activities, with the aim of ensuring continuous improvement of skills.</a:t>
            </a:r>
          </a:p>
          <a:p>
            <a:pPr algn="just"/>
            <a:endParaRPr lang="en-US" sz="2800" dirty="0"/>
          </a:p>
          <a:p>
            <a:pPr algn="just"/>
            <a:r>
              <a:rPr lang="en-US" sz="2800" dirty="0"/>
              <a:t>Our experience shows that a value-oriented approach generates concrete benefits for the organization, people, and clients, in terms of customer focus, professionalism, teamwork, ethics, and innovative capability.</a:t>
            </a:r>
          </a:p>
          <a:p>
            <a:pPr algn="just"/>
            <a:endParaRPr lang="it-IT" sz="2600" dirty="0"/>
          </a:p>
        </p:txBody>
      </p:sp>
    </p:spTree>
    <p:extLst>
      <p:ext uri="{BB962C8B-B14F-4D97-AF65-F5344CB8AC3E}">
        <p14:creationId xmlns:p14="http://schemas.microsoft.com/office/powerpoint/2010/main" val="15598061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id="{1A5CB47A-F45D-464D-B438-CDC27BD26E62}"/>
              </a:ext>
            </a:extLst>
          </p:cNvPr>
          <p:cNvSpPr/>
          <p:nvPr/>
        </p:nvSpPr>
        <p:spPr>
          <a:xfrm>
            <a:off x="0" y="0"/>
            <a:ext cx="12192000" cy="6858000"/>
          </a:xfrm>
          <a:prstGeom prst="rect">
            <a:avLst/>
          </a:prstGeom>
          <a:blipFill dpi="0" rotWithShape="1">
            <a:blip r:embed="rId2">
              <a:alphaModFix amt="13000"/>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1" dirty="0"/>
          </a:p>
        </p:txBody>
      </p:sp>
      <p:sp>
        <p:nvSpPr>
          <p:cNvPr id="4" name="Rettangolo 3">
            <a:extLst>
              <a:ext uri="{FF2B5EF4-FFF2-40B4-BE49-F238E27FC236}">
                <a16:creationId xmlns:a16="http://schemas.microsoft.com/office/drawing/2014/main" id="{0B8C48E7-E98D-4072-9BC3-15DA0A88AAA9}"/>
              </a:ext>
            </a:extLst>
          </p:cNvPr>
          <p:cNvSpPr/>
          <p:nvPr/>
        </p:nvSpPr>
        <p:spPr>
          <a:xfrm>
            <a:off x="159773" y="1259907"/>
            <a:ext cx="11872453" cy="4832092"/>
          </a:xfrm>
          <a:prstGeom prst="rect">
            <a:avLst/>
          </a:prstGeom>
        </p:spPr>
        <p:txBody>
          <a:bodyPr wrap="square">
            <a:spAutoFit/>
          </a:bodyPr>
          <a:lstStyle/>
          <a:p>
            <a:pPr marL="457200" indent="-457200" algn="just">
              <a:buFont typeface="Arial" panose="020B0604020202020204" pitchFamily="34" charset="0"/>
              <a:buChar char="•"/>
            </a:pPr>
            <a:r>
              <a:rPr lang="en-US" sz="2800" dirty="0"/>
              <a:t>We support investors with a structured and rigorous approach, designed to protect capital, maximize returns, and ensure full control over every project phase.</a:t>
            </a:r>
          </a:p>
          <a:p>
            <a:pPr marL="457200" indent="-457200" algn="just">
              <a:buFont typeface="Arial" panose="020B0604020202020204" pitchFamily="34" charset="0"/>
              <a:buChar char="•"/>
            </a:pPr>
            <a:endParaRPr lang="en-US" sz="2800" dirty="0"/>
          </a:p>
          <a:p>
            <a:pPr marL="457200" indent="-457200" algn="just">
              <a:buFont typeface="Arial" panose="020B0604020202020204" pitchFamily="34" charset="0"/>
              <a:buChar char="•"/>
            </a:pPr>
            <a:r>
              <a:rPr lang="en-US" sz="2800" dirty="0"/>
              <a:t>The protection of investment is at the core of our operations: through solid governance, proactive risk management, and full transparency, we ensure that every decision is oriented toward capital safeguarding.</a:t>
            </a:r>
          </a:p>
          <a:p>
            <a:pPr marL="457200" indent="-457200" algn="just">
              <a:buFont typeface="Arial" panose="020B0604020202020204" pitchFamily="34" charset="0"/>
              <a:buChar char="•"/>
            </a:pPr>
            <a:endParaRPr lang="en-US" sz="2800" dirty="0"/>
          </a:p>
          <a:p>
            <a:pPr marL="457200" indent="-457200" algn="just">
              <a:buFont typeface="Arial" panose="020B0604020202020204" pitchFamily="34" charset="0"/>
              <a:buChar char="•"/>
            </a:pPr>
            <a:r>
              <a:rPr lang="en-US" sz="2800" dirty="0"/>
              <a:t>At the same time, we work to optimize returns by acting on costs and operational efficiency to concretely improve the overall financial performance of the project.</a:t>
            </a:r>
          </a:p>
        </p:txBody>
      </p:sp>
      <p:sp>
        <p:nvSpPr>
          <p:cNvPr id="5" name="Rettangolo 4">
            <a:extLst>
              <a:ext uri="{FF2B5EF4-FFF2-40B4-BE49-F238E27FC236}">
                <a16:creationId xmlns:a16="http://schemas.microsoft.com/office/drawing/2014/main" id="{17A1CF5D-5862-4134-A0A0-C4887988DD84}"/>
              </a:ext>
            </a:extLst>
          </p:cNvPr>
          <p:cNvSpPr/>
          <p:nvPr/>
        </p:nvSpPr>
        <p:spPr>
          <a:xfrm>
            <a:off x="3650316" y="345764"/>
            <a:ext cx="4259692" cy="523220"/>
          </a:xfrm>
          <a:prstGeom prst="rect">
            <a:avLst/>
          </a:prstGeom>
        </p:spPr>
        <p:txBody>
          <a:bodyPr wrap="none">
            <a:spAutoFit/>
          </a:bodyPr>
          <a:lstStyle/>
          <a:p>
            <a:r>
              <a:rPr lang="en-US" sz="2800" b="1" dirty="0"/>
              <a:t>What We Offer to Investors</a:t>
            </a:r>
            <a:endParaRPr lang="it-IT" sz="2800" b="1" dirty="0"/>
          </a:p>
        </p:txBody>
      </p:sp>
    </p:spTree>
    <p:extLst>
      <p:ext uri="{BB962C8B-B14F-4D97-AF65-F5344CB8AC3E}">
        <p14:creationId xmlns:p14="http://schemas.microsoft.com/office/powerpoint/2010/main" val="336139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id="{4062477D-20A2-45A9-9E96-42447C3C24F8}"/>
              </a:ext>
            </a:extLst>
          </p:cNvPr>
          <p:cNvSpPr/>
          <p:nvPr/>
        </p:nvSpPr>
        <p:spPr>
          <a:xfrm>
            <a:off x="0" y="0"/>
            <a:ext cx="12192000" cy="6858000"/>
          </a:xfrm>
          <a:prstGeom prst="rect">
            <a:avLst/>
          </a:prstGeom>
          <a:blipFill dpi="0" rotWithShape="1">
            <a:blip r:embed="rId2">
              <a:alphaModFix amt="13000"/>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1" dirty="0"/>
          </a:p>
        </p:txBody>
      </p:sp>
      <p:sp>
        <p:nvSpPr>
          <p:cNvPr id="4" name="Rettangolo 3">
            <a:extLst>
              <a:ext uri="{FF2B5EF4-FFF2-40B4-BE49-F238E27FC236}">
                <a16:creationId xmlns:a16="http://schemas.microsoft.com/office/drawing/2014/main" id="{EEAF5E6F-CDFC-42CC-A899-01CC4AD6CDBE}"/>
              </a:ext>
            </a:extLst>
          </p:cNvPr>
          <p:cNvSpPr/>
          <p:nvPr/>
        </p:nvSpPr>
        <p:spPr>
          <a:xfrm>
            <a:off x="203921" y="1124280"/>
            <a:ext cx="11412040" cy="5262979"/>
          </a:xfrm>
          <a:prstGeom prst="rect">
            <a:avLst/>
          </a:prstGeom>
        </p:spPr>
        <p:txBody>
          <a:bodyPr wrap="square">
            <a:spAutoFit/>
          </a:bodyPr>
          <a:lstStyle/>
          <a:p>
            <a:pPr marL="457200" indent="-457200" algn="just">
              <a:buFont typeface="Arial" panose="020B0604020202020204" pitchFamily="34" charset="0"/>
              <a:buChar char="•"/>
            </a:pPr>
            <a:r>
              <a:rPr lang="en-US" sz="2800" dirty="0"/>
              <a:t>Our approach is based on prevention: we identify, analyze, and mitigate technical, commercial, and operational risks in advance, avoiding negative impacts on results and ensuring greater stability for the investment.</a:t>
            </a:r>
          </a:p>
          <a:p>
            <a:pPr marL="457200" indent="-457200">
              <a:buFont typeface="Arial" panose="020B0604020202020204" pitchFamily="34" charset="0"/>
              <a:buChar char="•"/>
            </a:pPr>
            <a:r>
              <a:rPr lang="en-US" sz="2800" dirty="0"/>
              <a:t>Thanks to structured and proven methodologies, we ensure execution certainty, respecting timelines, specifications, and objectives defined from the earliest stages.</a:t>
            </a:r>
          </a:p>
          <a:p>
            <a:pPr marL="457200" indent="-457200">
              <a:buFont typeface="Arial" panose="020B0604020202020204" pitchFamily="34" charset="0"/>
              <a:buChar char="•"/>
            </a:pPr>
            <a:r>
              <a:rPr lang="en-US" sz="2800" dirty="0"/>
              <a:t>We also operate with full independence, providing expert and impartial supervision over all contractors and stakeholders involved, ensuring objective, value-oriented decisions.</a:t>
            </a:r>
          </a:p>
          <a:p>
            <a:pPr marL="457200" indent="-457200">
              <a:buFont typeface="Arial" panose="020B0604020202020204" pitchFamily="34" charset="0"/>
              <a:buChar char="•"/>
            </a:pPr>
            <a:r>
              <a:rPr lang="en-US" sz="2800" dirty="0"/>
              <a:t>Finally, we guarantee full compliance with international standards, local regulations, and environmental requirements, ensuring that every project is aligned with global best practices and regulatory expectations.</a:t>
            </a:r>
          </a:p>
        </p:txBody>
      </p:sp>
      <p:sp>
        <p:nvSpPr>
          <p:cNvPr id="7" name="Rettangolo 6">
            <a:extLst>
              <a:ext uri="{FF2B5EF4-FFF2-40B4-BE49-F238E27FC236}">
                <a16:creationId xmlns:a16="http://schemas.microsoft.com/office/drawing/2014/main" id="{756365F0-D0F5-4654-80BB-7D36ACFB64E4}"/>
              </a:ext>
            </a:extLst>
          </p:cNvPr>
          <p:cNvSpPr/>
          <p:nvPr/>
        </p:nvSpPr>
        <p:spPr>
          <a:xfrm>
            <a:off x="3780095" y="130319"/>
            <a:ext cx="4259692" cy="523220"/>
          </a:xfrm>
          <a:prstGeom prst="rect">
            <a:avLst/>
          </a:prstGeom>
        </p:spPr>
        <p:txBody>
          <a:bodyPr wrap="none">
            <a:spAutoFit/>
          </a:bodyPr>
          <a:lstStyle/>
          <a:p>
            <a:r>
              <a:rPr lang="en-US" sz="2800" b="1" dirty="0"/>
              <a:t>What We Offer to Investors</a:t>
            </a:r>
            <a:endParaRPr lang="it-IT" sz="2800" b="1" dirty="0"/>
          </a:p>
        </p:txBody>
      </p:sp>
    </p:spTree>
    <p:extLst>
      <p:ext uri="{BB962C8B-B14F-4D97-AF65-F5344CB8AC3E}">
        <p14:creationId xmlns:p14="http://schemas.microsoft.com/office/powerpoint/2010/main" val="3839450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B717D9B7-3BFC-4A6A-8ECD-E861A0F1BD16}"/>
              </a:ext>
            </a:extLst>
          </p:cNvPr>
          <p:cNvSpPr/>
          <p:nvPr/>
        </p:nvSpPr>
        <p:spPr>
          <a:xfrm>
            <a:off x="0" y="0"/>
            <a:ext cx="12192000" cy="6858000"/>
          </a:xfrm>
          <a:prstGeom prst="rect">
            <a:avLst/>
          </a:prstGeom>
          <a:blipFill dpi="0" rotWithShape="1">
            <a:blip r:embed="rId2">
              <a:alphaModFix amt="13000"/>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600" b="1" dirty="0"/>
          </a:p>
        </p:txBody>
      </p:sp>
      <p:sp>
        <p:nvSpPr>
          <p:cNvPr id="2" name="Rettangolo 1">
            <a:extLst>
              <a:ext uri="{FF2B5EF4-FFF2-40B4-BE49-F238E27FC236}">
                <a16:creationId xmlns:a16="http://schemas.microsoft.com/office/drawing/2014/main" id="{A0ADC37D-1E5E-4E42-83A7-276925E23EB2}"/>
              </a:ext>
            </a:extLst>
          </p:cNvPr>
          <p:cNvSpPr/>
          <p:nvPr/>
        </p:nvSpPr>
        <p:spPr>
          <a:xfrm>
            <a:off x="361950" y="455278"/>
            <a:ext cx="3443496" cy="2862322"/>
          </a:xfrm>
          <a:prstGeom prst="rect">
            <a:avLst/>
          </a:prstGeom>
        </p:spPr>
        <p:txBody>
          <a:bodyPr wrap="square">
            <a:spAutoFit/>
          </a:bodyPr>
          <a:lstStyle/>
          <a:p>
            <a:r>
              <a:rPr lang="it-IT" sz="2000" b="1" dirty="0"/>
              <a:t>ENERGY / GREEN ECONOMY</a:t>
            </a:r>
            <a:br>
              <a:rPr lang="it-IT" sz="2000" dirty="0"/>
            </a:br>
            <a:r>
              <a:rPr lang="it-IT" sz="2000" dirty="0"/>
              <a:t>Solar and </a:t>
            </a:r>
            <a:r>
              <a:rPr lang="it-IT" sz="2000" dirty="0" err="1"/>
              <a:t>wind</a:t>
            </a:r>
            <a:r>
              <a:rPr lang="it-IT" sz="2000" dirty="0"/>
              <a:t> </a:t>
            </a:r>
            <a:r>
              <a:rPr lang="it-IT" sz="2000" dirty="0" err="1"/>
              <a:t>energy</a:t>
            </a:r>
            <a:br>
              <a:rPr lang="it-IT" sz="2000" dirty="0"/>
            </a:br>
            <a:r>
              <a:rPr lang="it-IT" sz="2000" dirty="0" err="1"/>
              <a:t>Biomass</a:t>
            </a:r>
            <a:br>
              <a:rPr lang="it-IT" sz="2000" dirty="0"/>
            </a:br>
            <a:r>
              <a:rPr lang="it-IT" sz="2000" dirty="0" err="1"/>
              <a:t>Geothermal</a:t>
            </a:r>
            <a:r>
              <a:rPr lang="it-IT" sz="2000" dirty="0"/>
              <a:t> </a:t>
            </a:r>
            <a:r>
              <a:rPr lang="it-IT" sz="2000" dirty="0" err="1"/>
              <a:t>energy</a:t>
            </a:r>
            <a:br>
              <a:rPr lang="it-IT" sz="2000" dirty="0"/>
            </a:br>
            <a:r>
              <a:rPr lang="it-IT" sz="2000" dirty="0"/>
              <a:t>Waste-to-</a:t>
            </a:r>
            <a:r>
              <a:rPr lang="it-IT" sz="2000" dirty="0" err="1"/>
              <a:t>energy</a:t>
            </a:r>
            <a:br>
              <a:rPr lang="it-IT" sz="2000" dirty="0"/>
            </a:br>
            <a:r>
              <a:rPr lang="it-IT" sz="2000" dirty="0"/>
              <a:t>Small </a:t>
            </a:r>
            <a:r>
              <a:rPr lang="it-IT" sz="2000" dirty="0" err="1"/>
              <a:t>hydropower</a:t>
            </a:r>
            <a:br>
              <a:rPr lang="it-IT" sz="2000" dirty="0"/>
            </a:br>
            <a:r>
              <a:rPr lang="it-IT" sz="2000" dirty="0"/>
              <a:t>Hybrid </a:t>
            </a:r>
            <a:r>
              <a:rPr lang="it-IT" sz="2000" dirty="0" err="1"/>
              <a:t>energy</a:t>
            </a:r>
            <a:r>
              <a:rPr lang="it-IT" sz="2000" dirty="0"/>
              <a:t> systems</a:t>
            </a:r>
            <a:br>
              <a:rPr lang="it-IT" sz="2000" dirty="0"/>
            </a:br>
            <a:r>
              <a:rPr lang="it-IT" sz="2000" dirty="0"/>
              <a:t>Energy storage and management systems</a:t>
            </a:r>
          </a:p>
        </p:txBody>
      </p:sp>
      <p:sp>
        <p:nvSpPr>
          <p:cNvPr id="3" name="Rettangolo 2">
            <a:extLst>
              <a:ext uri="{FF2B5EF4-FFF2-40B4-BE49-F238E27FC236}">
                <a16:creationId xmlns:a16="http://schemas.microsoft.com/office/drawing/2014/main" id="{2AA0E3E7-6B76-4104-B760-759D9693EAC1}"/>
              </a:ext>
            </a:extLst>
          </p:cNvPr>
          <p:cNvSpPr/>
          <p:nvPr/>
        </p:nvSpPr>
        <p:spPr>
          <a:xfrm>
            <a:off x="3744740" y="2126258"/>
            <a:ext cx="6096000" cy="1631216"/>
          </a:xfrm>
          <a:prstGeom prst="rect">
            <a:avLst/>
          </a:prstGeom>
        </p:spPr>
        <p:txBody>
          <a:bodyPr>
            <a:spAutoFit/>
          </a:bodyPr>
          <a:lstStyle/>
          <a:p>
            <a:r>
              <a:rPr lang="en-US" sz="2000" b="1" dirty="0"/>
              <a:t>INDUSTRY</a:t>
            </a:r>
            <a:br>
              <a:rPr lang="en-US" sz="2000" dirty="0"/>
            </a:br>
            <a:r>
              <a:rPr lang="en-US" sz="2000" dirty="0"/>
              <a:t>Oil &amp; Gas</a:t>
            </a:r>
            <a:br>
              <a:rPr lang="en-US" sz="2000" dirty="0"/>
            </a:br>
            <a:r>
              <a:rPr lang="en-US" sz="2000" dirty="0"/>
              <a:t>Petrochemical</a:t>
            </a:r>
            <a:br>
              <a:rPr lang="en-US" sz="2000" dirty="0"/>
            </a:br>
            <a:r>
              <a:rPr lang="en-US" sz="2000" dirty="0"/>
              <a:t>Utilities (production and distribution)</a:t>
            </a:r>
            <a:br>
              <a:rPr lang="en-US" sz="2000" dirty="0"/>
            </a:br>
            <a:r>
              <a:rPr lang="en-US" sz="2000" dirty="0"/>
              <a:t>Solid handling</a:t>
            </a:r>
          </a:p>
        </p:txBody>
      </p:sp>
      <p:sp>
        <p:nvSpPr>
          <p:cNvPr id="4" name="Rettangolo 3">
            <a:extLst>
              <a:ext uri="{FF2B5EF4-FFF2-40B4-BE49-F238E27FC236}">
                <a16:creationId xmlns:a16="http://schemas.microsoft.com/office/drawing/2014/main" id="{87DDEF15-145C-4551-9E4D-D7B3B3E4FD60}"/>
              </a:ext>
            </a:extLst>
          </p:cNvPr>
          <p:cNvSpPr/>
          <p:nvPr/>
        </p:nvSpPr>
        <p:spPr>
          <a:xfrm>
            <a:off x="7716855" y="3407134"/>
            <a:ext cx="4304072" cy="2862322"/>
          </a:xfrm>
          <a:prstGeom prst="rect">
            <a:avLst/>
          </a:prstGeom>
        </p:spPr>
        <p:txBody>
          <a:bodyPr wrap="square">
            <a:spAutoFit/>
          </a:bodyPr>
          <a:lstStyle/>
          <a:p>
            <a:r>
              <a:rPr lang="en-US" sz="2000" b="1" dirty="0"/>
              <a:t>INFRASTRUCTURES</a:t>
            </a:r>
            <a:br>
              <a:rPr lang="en-US" sz="2000" dirty="0"/>
            </a:br>
            <a:r>
              <a:rPr lang="en-US" sz="2000" dirty="0"/>
              <a:t>Transport systems</a:t>
            </a:r>
            <a:br>
              <a:rPr lang="en-US" sz="2000" dirty="0"/>
            </a:br>
            <a:r>
              <a:rPr lang="en-US" sz="2000" dirty="0"/>
              <a:t>Urban development</a:t>
            </a:r>
            <a:br>
              <a:rPr lang="en-US" sz="2000" dirty="0"/>
            </a:br>
            <a:r>
              <a:rPr lang="en-US" sz="2000" dirty="0"/>
              <a:t>Traffic planning</a:t>
            </a:r>
            <a:br>
              <a:rPr lang="en-US" sz="2000" dirty="0"/>
            </a:br>
            <a:r>
              <a:rPr lang="en-US" sz="2000" dirty="0"/>
              <a:t>Water supply and distribution</a:t>
            </a:r>
            <a:br>
              <a:rPr lang="en-US" sz="2000" dirty="0"/>
            </a:br>
            <a:r>
              <a:rPr lang="en-US" sz="2000" dirty="0"/>
              <a:t>Wastewater treatment and disposal</a:t>
            </a:r>
            <a:br>
              <a:rPr lang="en-US" sz="2000" dirty="0"/>
            </a:br>
            <a:r>
              <a:rPr lang="en-US" sz="2000" dirty="0"/>
              <a:t>Waste management</a:t>
            </a:r>
            <a:br>
              <a:rPr lang="en-US" sz="2000" dirty="0"/>
            </a:br>
            <a:r>
              <a:rPr lang="en-US" sz="2000" dirty="0" err="1"/>
              <a:t>Georesources</a:t>
            </a:r>
            <a:r>
              <a:rPr lang="en-US" sz="2000" dirty="0"/>
              <a:t> and geotechnics</a:t>
            </a:r>
            <a:br>
              <a:rPr lang="en-US" sz="2000" dirty="0"/>
            </a:br>
            <a:r>
              <a:rPr lang="en-US" sz="2000" dirty="0"/>
              <a:t>Real estate</a:t>
            </a:r>
            <a:endParaRPr lang="it-IT" sz="2000" dirty="0"/>
          </a:p>
        </p:txBody>
      </p:sp>
      <p:pic>
        <p:nvPicPr>
          <p:cNvPr id="8" name="Immagine 7">
            <a:extLst>
              <a:ext uri="{FF2B5EF4-FFF2-40B4-BE49-F238E27FC236}">
                <a16:creationId xmlns:a16="http://schemas.microsoft.com/office/drawing/2014/main" id="{E9D3B671-108C-4B4C-A81B-EC32DC5149B1}"/>
              </a:ext>
            </a:extLst>
          </p:cNvPr>
          <p:cNvPicPr>
            <a:picLocks noChangeAspect="1"/>
          </p:cNvPicPr>
          <p:nvPr/>
        </p:nvPicPr>
        <p:blipFill>
          <a:blip r:embed="rId3"/>
          <a:stretch>
            <a:fillRect/>
          </a:stretch>
        </p:blipFill>
        <p:spPr>
          <a:xfrm>
            <a:off x="8386555" y="315047"/>
            <a:ext cx="3634372" cy="1838217"/>
          </a:xfrm>
          <a:prstGeom prst="rect">
            <a:avLst/>
          </a:prstGeom>
          <a:ln>
            <a:noFill/>
          </a:ln>
          <a:effectLst>
            <a:softEdge rad="112500"/>
          </a:effectLst>
        </p:spPr>
      </p:pic>
      <p:pic>
        <p:nvPicPr>
          <p:cNvPr id="9" name="Immagine 8">
            <a:extLst>
              <a:ext uri="{FF2B5EF4-FFF2-40B4-BE49-F238E27FC236}">
                <a16:creationId xmlns:a16="http://schemas.microsoft.com/office/drawing/2014/main" id="{17400722-9FCA-4E62-88B3-019506351876}"/>
              </a:ext>
            </a:extLst>
          </p:cNvPr>
          <p:cNvPicPr>
            <a:picLocks noChangeAspect="1"/>
          </p:cNvPicPr>
          <p:nvPr/>
        </p:nvPicPr>
        <p:blipFill>
          <a:blip r:embed="rId4"/>
          <a:stretch>
            <a:fillRect/>
          </a:stretch>
        </p:blipFill>
        <p:spPr>
          <a:xfrm>
            <a:off x="361950" y="4731742"/>
            <a:ext cx="3382790" cy="1831290"/>
          </a:xfrm>
          <a:prstGeom prst="rect">
            <a:avLst/>
          </a:prstGeom>
          <a:ln>
            <a:noFill/>
          </a:ln>
          <a:effectLst>
            <a:softEdge rad="112500"/>
          </a:effectLst>
        </p:spPr>
      </p:pic>
    </p:spTree>
    <p:extLst>
      <p:ext uri="{BB962C8B-B14F-4D97-AF65-F5344CB8AC3E}">
        <p14:creationId xmlns:p14="http://schemas.microsoft.com/office/powerpoint/2010/main" val="37812644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50B071C9-2C9B-4E25-8182-52774E25F0CD}"/>
              </a:ext>
            </a:extLst>
          </p:cNvPr>
          <p:cNvPicPr>
            <a:picLocks noChangeAspect="1"/>
          </p:cNvPicPr>
          <p:nvPr/>
        </p:nvPicPr>
        <p:blipFill>
          <a:blip r:embed="rId2"/>
          <a:stretch>
            <a:fillRect/>
          </a:stretch>
        </p:blipFill>
        <p:spPr>
          <a:xfrm>
            <a:off x="8332301" y="2524269"/>
            <a:ext cx="3264612" cy="1955038"/>
          </a:xfrm>
          <a:prstGeom prst="rect">
            <a:avLst/>
          </a:prstGeom>
        </p:spPr>
      </p:pic>
      <p:pic>
        <p:nvPicPr>
          <p:cNvPr id="3" name="Immagine 2">
            <a:extLst>
              <a:ext uri="{FF2B5EF4-FFF2-40B4-BE49-F238E27FC236}">
                <a16:creationId xmlns:a16="http://schemas.microsoft.com/office/drawing/2014/main" id="{28F221A0-379B-48AB-AC21-F208546A5214}"/>
              </a:ext>
            </a:extLst>
          </p:cNvPr>
          <p:cNvPicPr>
            <a:picLocks noChangeAspect="1"/>
          </p:cNvPicPr>
          <p:nvPr/>
        </p:nvPicPr>
        <p:blipFill>
          <a:blip r:embed="rId3"/>
          <a:stretch>
            <a:fillRect/>
          </a:stretch>
        </p:blipFill>
        <p:spPr>
          <a:xfrm>
            <a:off x="572992" y="4781275"/>
            <a:ext cx="3244266" cy="1953353"/>
          </a:xfrm>
          <a:prstGeom prst="rect">
            <a:avLst/>
          </a:prstGeom>
        </p:spPr>
      </p:pic>
      <p:pic>
        <p:nvPicPr>
          <p:cNvPr id="6" name="Immagine 5">
            <a:extLst>
              <a:ext uri="{FF2B5EF4-FFF2-40B4-BE49-F238E27FC236}">
                <a16:creationId xmlns:a16="http://schemas.microsoft.com/office/drawing/2014/main" id="{10AEDF5A-04A9-475A-B826-7C23CC114C21}"/>
              </a:ext>
            </a:extLst>
          </p:cNvPr>
          <p:cNvPicPr>
            <a:picLocks noChangeAspect="1"/>
          </p:cNvPicPr>
          <p:nvPr/>
        </p:nvPicPr>
        <p:blipFill>
          <a:blip r:embed="rId4"/>
          <a:stretch>
            <a:fillRect/>
          </a:stretch>
        </p:blipFill>
        <p:spPr>
          <a:xfrm>
            <a:off x="572993" y="2456371"/>
            <a:ext cx="3264612" cy="2022936"/>
          </a:xfrm>
          <a:prstGeom prst="rect">
            <a:avLst/>
          </a:prstGeom>
        </p:spPr>
      </p:pic>
      <p:pic>
        <p:nvPicPr>
          <p:cNvPr id="7" name="Immagine 6">
            <a:extLst>
              <a:ext uri="{FF2B5EF4-FFF2-40B4-BE49-F238E27FC236}">
                <a16:creationId xmlns:a16="http://schemas.microsoft.com/office/drawing/2014/main" id="{E9E5420A-5A78-48B7-81AB-1A2327F2F159}"/>
              </a:ext>
            </a:extLst>
          </p:cNvPr>
          <p:cNvPicPr>
            <a:picLocks noChangeAspect="1"/>
          </p:cNvPicPr>
          <p:nvPr/>
        </p:nvPicPr>
        <p:blipFill rotWithShape="1">
          <a:blip r:embed="rId5"/>
          <a:srcRect t="45297"/>
          <a:stretch/>
        </p:blipFill>
        <p:spPr>
          <a:xfrm>
            <a:off x="4423619" y="4781275"/>
            <a:ext cx="3264612" cy="1953353"/>
          </a:xfrm>
          <a:prstGeom prst="rect">
            <a:avLst/>
          </a:prstGeom>
        </p:spPr>
      </p:pic>
      <p:pic>
        <p:nvPicPr>
          <p:cNvPr id="8" name="Immagine 7">
            <a:extLst>
              <a:ext uri="{FF2B5EF4-FFF2-40B4-BE49-F238E27FC236}">
                <a16:creationId xmlns:a16="http://schemas.microsoft.com/office/drawing/2014/main" id="{0B8D8D7A-9323-49C9-98D1-E5AB1DE7D446}"/>
              </a:ext>
            </a:extLst>
          </p:cNvPr>
          <p:cNvPicPr>
            <a:picLocks noChangeAspect="1"/>
          </p:cNvPicPr>
          <p:nvPr/>
        </p:nvPicPr>
        <p:blipFill>
          <a:blip r:embed="rId6"/>
          <a:stretch>
            <a:fillRect/>
          </a:stretch>
        </p:blipFill>
        <p:spPr>
          <a:xfrm>
            <a:off x="4423618" y="2490320"/>
            <a:ext cx="3264612" cy="2022935"/>
          </a:xfrm>
          <a:prstGeom prst="rect">
            <a:avLst/>
          </a:prstGeom>
        </p:spPr>
      </p:pic>
      <p:pic>
        <p:nvPicPr>
          <p:cNvPr id="9" name="Immagine 8">
            <a:extLst>
              <a:ext uri="{FF2B5EF4-FFF2-40B4-BE49-F238E27FC236}">
                <a16:creationId xmlns:a16="http://schemas.microsoft.com/office/drawing/2014/main" id="{CACFCB55-8D9F-4637-B183-5577629DC2BD}"/>
              </a:ext>
            </a:extLst>
          </p:cNvPr>
          <p:cNvPicPr>
            <a:picLocks noChangeAspect="1"/>
          </p:cNvPicPr>
          <p:nvPr/>
        </p:nvPicPr>
        <p:blipFill>
          <a:blip r:embed="rId7"/>
          <a:stretch>
            <a:fillRect/>
          </a:stretch>
        </p:blipFill>
        <p:spPr>
          <a:xfrm>
            <a:off x="8330116" y="4781274"/>
            <a:ext cx="3264612" cy="1953353"/>
          </a:xfrm>
          <a:prstGeom prst="rect">
            <a:avLst/>
          </a:prstGeom>
        </p:spPr>
      </p:pic>
      <p:sp>
        <p:nvSpPr>
          <p:cNvPr id="10" name="Rettangolo 9">
            <a:extLst>
              <a:ext uri="{FF2B5EF4-FFF2-40B4-BE49-F238E27FC236}">
                <a16:creationId xmlns:a16="http://schemas.microsoft.com/office/drawing/2014/main" id="{0E59B465-EC00-41A1-B86F-142B111F2310}"/>
              </a:ext>
            </a:extLst>
          </p:cNvPr>
          <p:cNvSpPr/>
          <p:nvPr/>
        </p:nvSpPr>
        <p:spPr>
          <a:xfrm>
            <a:off x="224971" y="209602"/>
            <a:ext cx="11742058" cy="2246769"/>
          </a:xfrm>
          <a:prstGeom prst="rect">
            <a:avLst/>
          </a:prstGeom>
        </p:spPr>
        <p:txBody>
          <a:bodyPr wrap="square">
            <a:spAutoFit/>
          </a:bodyPr>
          <a:lstStyle/>
          <a:p>
            <a:pPr algn="ctr"/>
            <a:r>
              <a:rPr lang="en-US" sz="2800" b="1" dirty="0"/>
              <a:t>International context</a:t>
            </a:r>
          </a:p>
          <a:p>
            <a:pPr marL="457200" indent="-457200">
              <a:buFont typeface="Arial" panose="020B0604020202020204" pitchFamily="34" charset="0"/>
              <a:buChar char="•"/>
            </a:pPr>
            <a:r>
              <a:rPr lang="en-US" sz="2800" dirty="0"/>
              <a:t>We operate in complex international environments, ensuring compliance with local regulations and global standards.</a:t>
            </a:r>
          </a:p>
          <a:p>
            <a:pPr marL="457200" indent="-457200">
              <a:buFont typeface="Arial" panose="020B0604020202020204" pitchFamily="34" charset="0"/>
              <a:buChar char="•"/>
            </a:pPr>
            <a:r>
              <a:rPr lang="en-US" sz="2800" dirty="0"/>
              <a:t>We adapt our approach to the specificities of each market.</a:t>
            </a:r>
          </a:p>
          <a:p>
            <a:pPr marL="457200" indent="-457200" algn="just">
              <a:buFont typeface="Arial" panose="020B0604020202020204" pitchFamily="34" charset="0"/>
              <a:buChar char="•"/>
            </a:pPr>
            <a:endParaRPr lang="it-IT" sz="2800" dirty="0"/>
          </a:p>
        </p:txBody>
      </p:sp>
    </p:spTree>
    <p:extLst>
      <p:ext uri="{BB962C8B-B14F-4D97-AF65-F5344CB8AC3E}">
        <p14:creationId xmlns:p14="http://schemas.microsoft.com/office/powerpoint/2010/main" val="933505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uppo 20">
            <a:extLst>
              <a:ext uri="{FF2B5EF4-FFF2-40B4-BE49-F238E27FC236}">
                <a16:creationId xmlns:a16="http://schemas.microsoft.com/office/drawing/2014/main" id="{7E9CB811-9D32-4A64-B0B7-5247EA8E9823}"/>
              </a:ext>
            </a:extLst>
          </p:cNvPr>
          <p:cNvGrpSpPr/>
          <p:nvPr/>
        </p:nvGrpSpPr>
        <p:grpSpPr>
          <a:xfrm>
            <a:off x="238640" y="255956"/>
            <a:ext cx="11714720" cy="2840303"/>
            <a:chOff x="0" y="45643"/>
            <a:chExt cx="11714720" cy="2840303"/>
          </a:xfrm>
        </p:grpSpPr>
        <p:pic>
          <p:nvPicPr>
            <p:cNvPr id="4" name="Immagine 3">
              <a:extLst>
                <a:ext uri="{FF2B5EF4-FFF2-40B4-BE49-F238E27FC236}">
                  <a16:creationId xmlns:a16="http://schemas.microsoft.com/office/drawing/2014/main" id="{CE91D2A8-CAC7-483F-9531-E9ABC51A3A72}"/>
                </a:ext>
              </a:extLst>
            </p:cNvPr>
            <p:cNvPicPr>
              <a:picLocks noChangeAspect="1"/>
            </p:cNvPicPr>
            <p:nvPr/>
          </p:nvPicPr>
          <p:blipFill rotWithShape="1">
            <a:blip r:embed="rId2"/>
            <a:srcRect l="53875" b="52605"/>
            <a:stretch/>
          </p:blipFill>
          <p:spPr>
            <a:xfrm>
              <a:off x="9073120" y="850065"/>
              <a:ext cx="2641600" cy="1962725"/>
            </a:xfrm>
            <a:prstGeom prst="rect">
              <a:avLst/>
            </a:prstGeom>
            <a:ln>
              <a:solidFill>
                <a:schemeClr val="bg1"/>
              </a:solidFill>
            </a:ln>
          </p:spPr>
        </p:pic>
        <p:pic>
          <p:nvPicPr>
            <p:cNvPr id="5" name="Immagine 4">
              <a:extLst>
                <a:ext uri="{FF2B5EF4-FFF2-40B4-BE49-F238E27FC236}">
                  <a16:creationId xmlns:a16="http://schemas.microsoft.com/office/drawing/2014/main" id="{F862DA74-6010-49D7-B68C-4CC186F9490D}"/>
                </a:ext>
              </a:extLst>
            </p:cNvPr>
            <p:cNvPicPr>
              <a:picLocks noChangeAspect="1"/>
            </p:cNvPicPr>
            <p:nvPr/>
          </p:nvPicPr>
          <p:blipFill rotWithShape="1">
            <a:blip r:embed="rId3"/>
            <a:srcRect l="50073" t="9195"/>
            <a:stretch/>
          </p:blipFill>
          <p:spPr>
            <a:xfrm>
              <a:off x="3136231" y="972457"/>
              <a:ext cx="2756569" cy="1840333"/>
            </a:xfrm>
            <a:prstGeom prst="rect">
              <a:avLst/>
            </a:prstGeom>
            <a:ln>
              <a:solidFill>
                <a:schemeClr val="bg1"/>
              </a:solidFill>
            </a:ln>
          </p:spPr>
        </p:pic>
        <p:pic>
          <p:nvPicPr>
            <p:cNvPr id="6" name="Immagine 5">
              <a:extLst>
                <a:ext uri="{FF2B5EF4-FFF2-40B4-BE49-F238E27FC236}">
                  <a16:creationId xmlns:a16="http://schemas.microsoft.com/office/drawing/2014/main" id="{90348398-CFAF-421C-9D8D-12B955E5DE49}"/>
                </a:ext>
              </a:extLst>
            </p:cNvPr>
            <p:cNvPicPr>
              <a:picLocks noChangeAspect="1"/>
            </p:cNvPicPr>
            <p:nvPr/>
          </p:nvPicPr>
          <p:blipFill rotWithShape="1">
            <a:blip r:embed="rId4"/>
            <a:srcRect l="51697"/>
            <a:stretch/>
          </p:blipFill>
          <p:spPr>
            <a:xfrm>
              <a:off x="0" y="850065"/>
              <a:ext cx="2859314" cy="2035881"/>
            </a:xfrm>
            <a:prstGeom prst="rect">
              <a:avLst/>
            </a:prstGeom>
            <a:ln>
              <a:solidFill>
                <a:schemeClr val="bg1"/>
              </a:solidFill>
            </a:ln>
          </p:spPr>
        </p:pic>
        <p:pic>
          <p:nvPicPr>
            <p:cNvPr id="7" name="Immagine 6">
              <a:extLst>
                <a:ext uri="{FF2B5EF4-FFF2-40B4-BE49-F238E27FC236}">
                  <a16:creationId xmlns:a16="http://schemas.microsoft.com/office/drawing/2014/main" id="{2820914F-8CBE-4AE0-AB74-72DD36C0D5C6}"/>
                </a:ext>
              </a:extLst>
            </p:cNvPr>
            <p:cNvPicPr>
              <a:picLocks noChangeAspect="1"/>
            </p:cNvPicPr>
            <p:nvPr/>
          </p:nvPicPr>
          <p:blipFill rotWithShape="1">
            <a:blip r:embed="rId2"/>
            <a:srcRect l="55374" t="53167" b="1452"/>
            <a:stretch/>
          </p:blipFill>
          <p:spPr>
            <a:xfrm>
              <a:off x="6299202" y="938439"/>
              <a:ext cx="2641600" cy="1840333"/>
            </a:xfrm>
            <a:prstGeom prst="rect">
              <a:avLst/>
            </a:prstGeom>
            <a:ln>
              <a:solidFill>
                <a:schemeClr val="bg1"/>
              </a:solidFill>
            </a:ln>
          </p:spPr>
        </p:pic>
        <p:pic>
          <p:nvPicPr>
            <p:cNvPr id="10" name="Immagine 9">
              <a:extLst>
                <a:ext uri="{FF2B5EF4-FFF2-40B4-BE49-F238E27FC236}">
                  <a16:creationId xmlns:a16="http://schemas.microsoft.com/office/drawing/2014/main" id="{4BFCBD0C-EF37-45B5-9097-A9C298AC956A}"/>
                </a:ext>
              </a:extLst>
            </p:cNvPr>
            <p:cNvPicPr>
              <a:picLocks noChangeAspect="1"/>
            </p:cNvPicPr>
            <p:nvPr/>
          </p:nvPicPr>
          <p:blipFill>
            <a:blip r:embed="rId5"/>
            <a:stretch>
              <a:fillRect/>
            </a:stretch>
          </p:blipFill>
          <p:spPr>
            <a:xfrm>
              <a:off x="376607" y="45643"/>
              <a:ext cx="2106100" cy="831708"/>
            </a:xfrm>
            <a:prstGeom prst="rect">
              <a:avLst/>
            </a:prstGeom>
          </p:spPr>
        </p:pic>
        <p:pic>
          <p:nvPicPr>
            <p:cNvPr id="11" name="Immagine 10">
              <a:extLst>
                <a:ext uri="{FF2B5EF4-FFF2-40B4-BE49-F238E27FC236}">
                  <a16:creationId xmlns:a16="http://schemas.microsoft.com/office/drawing/2014/main" id="{199A8DE8-50DA-4DFC-B70F-D44BA8D59289}"/>
                </a:ext>
              </a:extLst>
            </p:cNvPr>
            <p:cNvPicPr>
              <a:picLocks noChangeAspect="1"/>
            </p:cNvPicPr>
            <p:nvPr/>
          </p:nvPicPr>
          <p:blipFill>
            <a:blip r:embed="rId6"/>
            <a:stretch>
              <a:fillRect/>
            </a:stretch>
          </p:blipFill>
          <p:spPr>
            <a:xfrm>
              <a:off x="3562242" y="171140"/>
              <a:ext cx="1904546" cy="767299"/>
            </a:xfrm>
            <a:prstGeom prst="rect">
              <a:avLst/>
            </a:prstGeom>
          </p:spPr>
        </p:pic>
        <p:pic>
          <p:nvPicPr>
            <p:cNvPr id="12" name="Immagine 11">
              <a:extLst>
                <a:ext uri="{FF2B5EF4-FFF2-40B4-BE49-F238E27FC236}">
                  <a16:creationId xmlns:a16="http://schemas.microsoft.com/office/drawing/2014/main" id="{CBA26F70-AB9D-47F3-9818-C309A0B1FEF2}"/>
                </a:ext>
              </a:extLst>
            </p:cNvPr>
            <p:cNvPicPr>
              <a:picLocks noChangeAspect="1"/>
            </p:cNvPicPr>
            <p:nvPr/>
          </p:nvPicPr>
          <p:blipFill>
            <a:blip r:embed="rId7"/>
            <a:stretch>
              <a:fillRect/>
            </a:stretch>
          </p:blipFill>
          <p:spPr>
            <a:xfrm>
              <a:off x="6096000" y="238195"/>
              <a:ext cx="2977120" cy="767299"/>
            </a:xfrm>
            <a:prstGeom prst="rect">
              <a:avLst/>
            </a:prstGeom>
          </p:spPr>
        </p:pic>
        <p:pic>
          <p:nvPicPr>
            <p:cNvPr id="13" name="Immagine 12">
              <a:extLst>
                <a:ext uri="{FF2B5EF4-FFF2-40B4-BE49-F238E27FC236}">
                  <a16:creationId xmlns:a16="http://schemas.microsoft.com/office/drawing/2014/main" id="{EB08F76D-D20C-4899-B841-2B9909647293}"/>
                </a:ext>
              </a:extLst>
            </p:cNvPr>
            <p:cNvPicPr>
              <a:picLocks noChangeAspect="1"/>
            </p:cNvPicPr>
            <p:nvPr/>
          </p:nvPicPr>
          <p:blipFill>
            <a:blip r:embed="rId8"/>
            <a:stretch>
              <a:fillRect/>
            </a:stretch>
          </p:blipFill>
          <p:spPr>
            <a:xfrm>
              <a:off x="9702332" y="209084"/>
              <a:ext cx="1444949" cy="729355"/>
            </a:xfrm>
            <a:prstGeom prst="rect">
              <a:avLst/>
            </a:prstGeom>
          </p:spPr>
        </p:pic>
      </p:grpSp>
      <p:grpSp>
        <p:nvGrpSpPr>
          <p:cNvPr id="20" name="Gruppo 19">
            <a:extLst>
              <a:ext uri="{FF2B5EF4-FFF2-40B4-BE49-F238E27FC236}">
                <a16:creationId xmlns:a16="http://schemas.microsoft.com/office/drawing/2014/main" id="{749427B1-948F-4390-A718-A0D3763C4A84}"/>
              </a:ext>
            </a:extLst>
          </p:cNvPr>
          <p:cNvGrpSpPr/>
          <p:nvPr/>
        </p:nvGrpSpPr>
        <p:grpSpPr>
          <a:xfrm>
            <a:off x="1489845" y="3335198"/>
            <a:ext cx="9212309" cy="3284607"/>
            <a:chOff x="35163" y="3164108"/>
            <a:chExt cx="9212309" cy="3284607"/>
          </a:xfrm>
        </p:grpSpPr>
        <p:pic>
          <p:nvPicPr>
            <p:cNvPr id="14" name="Immagine 13">
              <a:extLst>
                <a:ext uri="{FF2B5EF4-FFF2-40B4-BE49-F238E27FC236}">
                  <a16:creationId xmlns:a16="http://schemas.microsoft.com/office/drawing/2014/main" id="{0D9DB763-A0A7-47AE-91C2-8F81157B6A16}"/>
                </a:ext>
              </a:extLst>
            </p:cNvPr>
            <p:cNvPicPr>
              <a:picLocks noChangeAspect="1"/>
            </p:cNvPicPr>
            <p:nvPr/>
          </p:nvPicPr>
          <p:blipFill>
            <a:blip r:embed="rId9"/>
            <a:stretch>
              <a:fillRect/>
            </a:stretch>
          </p:blipFill>
          <p:spPr>
            <a:xfrm>
              <a:off x="347578" y="3176018"/>
              <a:ext cx="1704975" cy="1028700"/>
            </a:xfrm>
            <a:prstGeom prst="rect">
              <a:avLst/>
            </a:prstGeom>
          </p:spPr>
        </p:pic>
        <p:pic>
          <p:nvPicPr>
            <p:cNvPr id="15" name="Immagine 14">
              <a:extLst>
                <a:ext uri="{FF2B5EF4-FFF2-40B4-BE49-F238E27FC236}">
                  <a16:creationId xmlns:a16="http://schemas.microsoft.com/office/drawing/2014/main" id="{D55D368F-95A7-468B-A171-3B3C723E37A6}"/>
                </a:ext>
              </a:extLst>
            </p:cNvPr>
            <p:cNvPicPr>
              <a:picLocks noChangeAspect="1"/>
            </p:cNvPicPr>
            <p:nvPr/>
          </p:nvPicPr>
          <p:blipFill>
            <a:blip r:embed="rId10"/>
            <a:stretch>
              <a:fillRect/>
            </a:stretch>
          </p:blipFill>
          <p:spPr>
            <a:xfrm>
              <a:off x="35163" y="4204719"/>
              <a:ext cx="2824151" cy="2243996"/>
            </a:xfrm>
            <a:prstGeom prst="rect">
              <a:avLst/>
            </a:prstGeom>
          </p:spPr>
        </p:pic>
        <p:pic>
          <p:nvPicPr>
            <p:cNvPr id="16" name="Immagine 15">
              <a:extLst>
                <a:ext uri="{FF2B5EF4-FFF2-40B4-BE49-F238E27FC236}">
                  <a16:creationId xmlns:a16="http://schemas.microsoft.com/office/drawing/2014/main" id="{814BB40A-E791-4A42-89DF-C3B6F2786500}"/>
                </a:ext>
              </a:extLst>
            </p:cNvPr>
            <p:cNvPicPr>
              <a:picLocks noChangeAspect="1"/>
            </p:cNvPicPr>
            <p:nvPr/>
          </p:nvPicPr>
          <p:blipFill>
            <a:blip r:embed="rId11"/>
            <a:stretch>
              <a:fillRect/>
            </a:stretch>
          </p:blipFill>
          <p:spPr>
            <a:xfrm>
              <a:off x="3533440" y="3247455"/>
              <a:ext cx="1962150" cy="885825"/>
            </a:xfrm>
            <a:prstGeom prst="rect">
              <a:avLst/>
            </a:prstGeom>
          </p:spPr>
        </p:pic>
        <p:pic>
          <p:nvPicPr>
            <p:cNvPr id="17" name="Immagine 16">
              <a:extLst>
                <a:ext uri="{FF2B5EF4-FFF2-40B4-BE49-F238E27FC236}">
                  <a16:creationId xmlns:a16="http://schemas.microsoft.com/office/drawing/2014/main" id="{52AEB5F2-AB68-40B9-87D1-FB7FE2E2F680}"/>
                </a:ext>
              </a:extLst>
            </p:cNvPr>
            <p:cNvPicPr>
              <a:picLocks noChangeAspect="1"/>
            </p:cNvPicPr>
            <p:nvPr/>
          </p:nvPicPr>
          <p:blipFill>
            <a:blip r:embed="rId12"/>
            <a:stretch>
              <a:fillRect/>
            </a:stretch>
          </p:blipFill>
          <p:spPr>
            <a:xfrm>
              <a:off x="3105196" y="4204718"/>
              <a:ext cx="2919273" cy="2243996"/>
            </a:xfrm>
            <a:prstGeom prst="rect">
              <a:avLst/>
            </a:prstGeom>
          </p:spPr>
        </p:pic>
        <p:pic>
          <p:nvPicPr>
            <p:cNvPr id="18" name="Immagine 17">
              <a:extLst>
                <a:ext uri="{FF2B5EF4-FFF2-40B4-BE49-F238E27FC236}">
                  <a16:creationId xmlns:a16="http://schemas.microsoft.com/office/drawing/2014/main" id="{917B6CEC-4531-4E9C-8C09-6A971A58755E}"/>
                </a:ext>
              </a:extLst>
            </p:cNvPr>
            <p:cNvPicPr>
              <a:picLocks noChangeAspect="1"/>
            </p:cNvPicPr>
            <p:nvPr/>
          </p:nvPicPr>
          <p:blipFill>
            <a:blip r:embed="rId13"/>
            <a:stretch>
              <a:fillRect/>
            </a:stretch>
          </p:blipFill>
          <p:spPr>
            <a:xfrm>
              <a:off x="6577014" y="3164108"/>
              <a:ext cx="2085975" cy="981075"/>
            </a:xfrm>
            <a:prstGeom prst="rect">
              <a:avLst/>
            </a:prstGeom>
          </p:spPr>
        </p:pic>
        <p:pic>
          <p:nvPicPr>
            <p:cNvPr id="19" name="Immagine 18">
              <a:extLst>
                <a:ext uri="{FF2B5EF4-FFF2-40B4-BE49-F238E27FC236}">
                  <a16:creationId xmlns:a16="http://schemas.microsoft.com/office/drawing/2014/main" id="{BDAE923A-9D2F-429C-8988-87CF57245D94}"/>
                </a:ext>
              </a:extLst>
            </p:cNvPr>
            <p:cNvPicPr>
              <a:picLocks noChangeAspect="1"/>
            </p:cNvPicPr>
            <p:nvPr/>
          </p:nvPicPr>
          <p:blipFill>
            <a:blip r:embed="rId14"/>
            <a:stretch>
              <a:fillRect/>
            </a:stretch>
          </p:blipFill>
          <p:spPr>
            <a:xfrm>
              <a:off x="6270352" y="4204718"/>
              <a:ext cx="2977120" cy="2243996"/>
            </a:xfrm>
            <a:prstGeom prst="rect">
              <a:avLst/>
            </a:prstGeom>
          </p:spPr>
        </p:pic>
      </p:grpSp>
    </p:spTree>
    <p:extLst>
      <p:ext uri="{BB962C8B-B14F-4D97-AF65-F5344CB8AC3E}">
        <p14:creationId xmlns:p14="http://schemas.microsoft.com/office/powerpoint/2010/main" val="2885233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603FD367-4457-4584-A97B-85F6567E58B8}"/>
              </a:ext>
            </a:extLst>
          </p:cNvPr>
          <p:cNvSpPr/>
          <p:nvPr/>
        </p:nvSpPr>
        <p:spPr>
          <a:xfrm>
            <a:off x="0" y="0"/>
            <a:ext cx="12192000" cy="6858000"/>
          </a:xfrm>
          <a:prstGeom prst="rect">
            <a:avLst/>
          </a:prstGeom>
          <a:blipFill dpi="0" rotWithShape="1">
            <a:blip r:embed="rId2">
              <a:alphaModFix amt="13000"/>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1" dirty="0"/>
          </a:p>
        </p:txBody>
      </p:sp>
      <p:sp>
        <p:nvSpPr>
          <p:cNvPr id="2" name="Rettangolo 1">
            <a:extLst>
              <a:ext uri="{FF2B5EF4-FFF2-40B4-BE49-F238E27FC236}">
                <a16:creationId xmlns:a16="http://schemas.microsoft.com/office/drawing/2014/main" id="{487D0BE2-0FC7-47FC-A02A-93382B24E034}"/>
              </a:ext>
            </a:extLst>
          </p:cNvPr>
          <p:cNvSpPr/>
          <p:nvPr/>
        </p:nvSpPr>
        <p:spPr>
          <a:xfrm>
            <a:off x="560438" y="674400"/>
            <a:ext cx="11071123" cy="5509200"/>
          </a:xfrm>
          <a:prstGeom prst="rect">
            <a:avLst/>
          </a:prstGeom>
        </p:spPr>
        <p:txBody>
          <a:bodyPr wrap="square">
            <a:spAutoFit/>
          </a:bodyPr>
          <a:lstStyle/>
          <a:p>
            <a:pPr algn="just"/>
            <a:r>
              <a:rPr lang="en-US" sz="3200" dirty="0"/>
              <a:t>PMC offers a wide range of High Value Engineering services:</a:t>
            </a:r>
          </a:p>
          <a:p>
            <a:pPr marL="457200" indent="-457200" algn="just">
              <a:buFont typeface="Arial" panose="020B0604020202020204" pitchFamily="34" charset="0"/>
              <a:buChar char="•"/>
            </a:pPr>
            <a:r>
              <a:rPr lang="en-US" sz="3200" dirty="0"/>
              <a:t>technical and economic feasibility studies </a:t>
            </a:r>
          </a:p>
          <a:p>
            <a:pPr marL="457200" indent="-457200" algn="just">
              <a:buFont typeface="Arial" panose="020B0604020202020204" pitchFamily="34" charset="0"/>
              <a:buChar char="•"/>
            </a:pPr>
            <a:r>
              <a:rPr lang="en-US" sz="3200" dirty="0"/>
              <a:t>application of the most advanced Project Management Consulting methods with a new interpretation approach</a:t>
            </a:r>
          </a:p>
          <a:p>
            <a:pPr marL="457200" indent="-457200" algn="just">
              <a:buFont typeface="Arial" panose="020B0604020202020204" pitchFamily="34" charset="0"/>
              <a:buChar char="•"/>
            </a:pPr>
            <a:endParaRPr lang="en-US" sz="3200" dirty="0"/>
          </a:p>
          <a:p>
            <a:pPr algn="just"/>
            <a:r>
              <a:rPr lang="en-US" sz="3200" dirty="0"/>
              <a:t>Our vision is to effectively address current challenges while always looking ahead to propose the best solutions for the future. </a:t>
            </a:r>
          </a:p>
          <a:p>
            <a:pPr algn="just"/>
            <a:endParaRPr lang="en-US" sz="3200" dirty="0"/>
          </a:p>
          <a:p>
            <a:pPr algn="just"/>
            <a:r>
              <a:rPr lang="en-US" sz="3200" dirty="0"/>
              <a:t>We collaborate with investors in the Oil &amp; Gas sector to transform capital into high-performance assets, through disciplined project management, technical excellence, and rigorous control.</a:t>
            </a:r>
          </a:p>
        </p:txBody>
      </p:sp>
    </p:spTree>
    <p:extLst>
      <p:ext uri="{BB962C8B-B14F-4D97-AF65-F5344CB8AC3E}">
        <p14:creationId xmlns:p14="http://schemas.microsoft.com/office/powerpoint/2010/main" val="2739933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id="{37F77C58-C207-4F1C-BB03-0EC244728A3A}"/>
              </a:ext>
            </a:extLst>
          </p:cNvPr>
          <p:cNvSpPr/>
          <p:nvPr/>
        </p:nvSpPr>
        <p:spPr>
          <a:xfrm>
            <a:off x="0" y="0"/>
            <a:ext cx="12192000" cy="6858000"/>
          </a:xfrm>
          <a:prstGeom prst="rect">
            <a:avLst/>
          </a:prstGeom>
          <a:blipFill dpi="0" rotWithShape="1">
            <a:blip r:embed="rId2">
              <a:alphaModFix amt="13000"/>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1" dirty="0"/>
          </a:p>
        </p:txBody>
      </p:sp>
      <p:sp>
        <p:nvSpPr>
          <p:cNvPr id="4" name="Rettangolo 3">
            <a:extLst>
              <a:ext uri="{FF2B5EF4-FFF2-40B4-BE49-F238E27FC236}">
                <a16:creationId xmlns:a16="http://schemas.microsoft.com/office/drawing/2014/main" id="{34B3A0B7-F3E5-432A-8A84-67AB7FED10C1}"/>
              </a:ext>
            </a:extLst>
          </p:cNvPr>
          <p:cNvSpPr/>
          <p:nvPr/>
        </p:nvSpPr>
        <p:spPr>
          <a:xfrm>
            <a:off x="1399906" y="0"/>
            <a:ext cx="10716267" cy="1323439"/>
          </a:xfrm>
          <a:prstGeom prst="rect">
            <a:avLst/>
          </a:prstGeom>
        </p:spPr>
        <p:txBody>
          <a:bodyPr wrap="none">
            <a:spAutoFit/>
          </a:bodyPr>
          <a:lstStyle/>
          <a:p>
            <a:r>
              <a:rPr lang="it-IT" sz="4000" b="1" i="0" u="none" strike="noStrike" cap="all" dirty="0" err="1">
                <a:effectLst/>
              </a:rPr>
              <a:t>P&amp;v</a:t>
            </a:r>
            <a:r>
              <a:rPr lang="it-IT" sz="4000" b="1" i="0" u="none" strike="noStrike" cap="all" dirty="0">
                <a:effectLst/>
              </a:rPr>
              <a:t> </a:t>
            </a:r>
            <a:r>
              <a:rPr lang="it-IT" sz="4000" b="1" cap="all" dirty="0"/>
              <a:t>- </a:t>
            </a:r>
            <a:r>
              <a:rPr lang="it-IT" sz="4000" b="1" i="0" u="none" strike="noStrike" cap="all" dirty="0">
                <a:effectLst/>
              </a:rPr>
              <a:t>PMC Project Management Consulting</a:t>
            </a:r>
            <a:endParaRPr lang="it-IT" sz="4000" b="1" dirty="0">
              <a:solidFill>
                <a:srgbClr val="272727"/>
              </a:solidFill>
            </a:endParaRPr>
          </a:p>
          <a:p>
            <a:endParaRPr lang="it-IT" sz="4000" b="1" i="0" u="none" strike="noStrike" cap="all" dirty="0">
              <a:effectLst/>
            </a:endParaRPr>
          </a:p>
        </p:txBody>
      </p:sp>
      <p:sp>
        <p:nvSpPr>
          <p:cNvPr id="9" name="Rettangolo 8">
            <a:extLst>
              <a:ext uri="{FF2B5EF4-FFF2-40B4-BE49-F238E27FC236}">
                <a16:creationId xmlns:a16="http://schemas.microsoft.com/office/drawing/2014/main" id="{4F3482A8-1A47-4559-8E67-C12A9BDD8451}"/>
              </a:ext>
            </a:extLst>
          </p:cNvPr>
          <p:cNvSpPr/>
          <p:nvPr/>
        </p:nvSpPr>
        <p:spPr>
          <a:xfrm>
            <a:off x="463679" y="1148415"/>
            <a:ext cx="11264640" cy="5262979"/>
          </a:xfrm>
          <a:prstGeom prst="rect">
            <a:avLst/>
          </a:prstGeom>
        </p:spPr>
        <p:txBody>
          <a:bodyPr wrap="square">
            <a:spAutoFit/>
          </a:bodyPr>
          <a:lstStyle/>
          <a:p>
            <a:pPr algn="just"/>
            <a:r>
              <a:rPr lang="en-US" sz="2800" dirty="0"/>
              <a:t>P&amp;V is a Project Management Consultancy (PMC) branch composed of a group of professionals with over 45 years of global experience in project management and corporate performance, united by the same ethical and professional values.</a:t>
            </a:r>
          </a:p>
          <a:p>
            <a:pPr algn="just"/>
            <a:endParaRPr lang="en-US" sz="2800" dirty="0"/>
          </a:p>
          <a:p>
            <a:pPr algn="just"/>
            <a:r>
              <a:rPr lang="en-US" sz="2800" dirty="0"/>
              <a:t>We offer High Value Engineering and Project Management services across various strategic sectors of projects and development.</a:t>
            </a:r>
          </a:p>
          <a:p>
            <a:pPr algn="just"/>
            <a:endParaRPr lang="en-US" sz="2800" dirty="0"/>
          </a:p>
          <a:p>
            <a:pPr algn="just"/>
            <a:r>
              <a:rPr lang="en-US" sz="2800" dirty="0"/>
              <a:t>We act as a trusted representative of the investor, ensuring that every phase of the project—from concept to commissioning—is carried out with precision, transparency, and accountability</a:t>
            </a:r>
          </a:p>
          <a:p>
            <a:pPr algn="just"/>
            <a:endParaRPr lang="it-IT" sz="2800" dirty="0"/>
          </a:p>
        </p:txBody>
      </p:sp>
    </p:spTree>
    <p:extLst>
      <p:ext uri="{BB962C8B-B14F-4D97-AF65-F5344CB8AC3E}">
        <p14:creationId xmlns:p14="http://schemas.microsoft.com/office/powerpoint/2010/main" val="2538503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id="{894A7F6C-74E0-4ABD-9774-5E7002F58CD6}"/>
              </a:ext>
            </a:extLst>
          </p:cNvPr>
          <p:cNvSpPr/>
          <p:nvPr/>
        </p:nvSpPr>
        <p:spPr>
          <a:xfrm>
            <a:off x="0" y="0"/>
            <a:ext cx="12192000" cy="6858000"/>
          </a:xfrm>
          <a:prstGeom prst="rect">
            <a:avLst/>
          </a:prstGeom>
          <a:blipFill dpi="0" rotWithShape="1">
            <a:blip r:embed="rId2">
              <a:alphaModFix amt="13000"/>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1" dirty="0"/>
          </a:p>
        </p:txBody>
      </p:sp>
      <p:sp>
        <p:nvSpPr>
          <p:cNvPr id="5" name="Rettangolo 4">
            <a:extLst>
              <a:ext uri="{FF2B5EF4-FFF2-40B4-BE49-F238E27FC236}">
                <a16:creationId xmlns:a16="http://schemas.microsoft.com/office/drawing/2014/main" id="{4419C54D-3067-4A1A-9A78-021FAA66C234}"/>
              </a:ext>
            </a:extLst>
          </p:cNvPr>
          <p:cNvSpPr/>
          <p:nvPr/>
        </p:nvSpPr>
        <p:spPr>
          <a:xfrm>
            <a:off x="442452" y="668192"/>
            <a:ext cx="11326761" cy="5262979"/>
          </a:xfrm>
          <a:prstGeom prst="rect">
            <a:avLst/>
          </a:prstGeom>
        </p:spPr>
        <p:txBody>
          <a:bodyPr wrap="square">
            <a:spAutoFit/>
          </a:bodyPr>
          <a:lstStyle/>
          <a:p>
            <a:pPr algn="just"/>
            <a:r>
              <a:rPr lang="en-US" sz="2800" dirty="0"/>
              <a:t>Thanks to its exclusive integrated partnership model, PMC offers global and customized solutions, tailored to the specific needs of the client.</a:t>
            </a:r>
          </a:p>
          <a:p>
            <a:pPr algn="just"/>
            <a:endParaRPr lang="en-US" sz="2800" dirty="0"/>
          </a:p>
          <a:p>
            <a:pPr algn="just"/>
            <a:r>
              <a:rPr lang="en-US" sz="2800" dirty="0"/>
              <a:t>Our teams of professionals are specialized by market segments.</a:t>
            </a:r>
          </a:p>
          <a:p>
            <a:pPr algn="just"/>
            <a:endParaRPr lang="en-US" sz="2800" dirty="0"/>
          </a:p>
          <a:p>
            <a:pPr algn="just"/>
            <a:r>
              <a:rPr lang="en-US" sz="2800" dirty="0"/>
              <a:t>Constantly updated and trained on the technical specificities of the relevant sectors, we are able to offer high-quality engineering services at both national and international levels.</a:t>
            </a:r>
          </a:p>
          <a:p>
            <a:pPr algn="just"/>
            <a:endParaRPr lang="en-US" sz="2800" dirty="0"/>
          </a:p>
          <a:p>
            <a:pPr algn="just"/>
            <a:r>
              <a:rPr lang="en-US" sz="2800" dirty="0"/>
              <a:t>We support the development, innovation, and internationalization of knowledge and managerial skills in companies operating in the engineering, Oil &amp; Gas, manufacturing, and construction sectors.</a:t>
            </a:r>
          </a:p>
        </p:txBody>
      </p:sp>
      <p:pic>
        <p:nvPicPr>
          <p:cNvPr id="6" name="Immagine 5">
            <a:extLst>
              <a:ext uri="{FF2B5EF4-FFF2-40B4-BE49-F238E27FC236}">
                <a16:creationId xmlns:a16="http://schemas.microsoft.com/office/drawing/2014/main" id="{44DE88F4-A55C-4AA9-9564-3C2468A47FEB}"/>
              </a:ext>
            </a:extLst>
          </p:cNvPr>
          <p:cNvPicPr>
            <a:picLocks noChangeAspect="1"/>
          </p:cNvPicPr>
          <p:nvPr/>
        </p:nvPicPr>
        <p:blipFill>
          <a:blip r:embed="rId3"/>
          <a:stretch>
            <a:fillRect/>
          </a:stretch>
        </p:blipFill>
        <p:spPr>
          <a:xfrm>
            <a:off x="10004055" y="5664729"/>
            <a:ext cx="2187945" cy="1106633"/>
          </a:xfrm>
          <a:prstGeom prst="rect">
            <a:avLst/>
          </a:prstGeom>
          <a:ln>
            <a:noFill/>
          </a:ln>
          <a:effectLst>
            <a:softEdge rad="112500"/>
          </a:effectLst>
        </p:spPr>
      </p:pic>
    </p:spTree>
    <p:extLst>
      <p:ext uri="{BB962C8B-B14F-4D97-AF65-F5344CB8AC3E}">
        <p14:creationId xmlns:p14="http://schemas.microsoft.com/office/powerpoint/2010/main" val="679482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tangolo 16">
            <a:extLst>
              <a:ext uri="{FF2B5EF4-FFF2-40B4-BE49-F238E27FC236}">
                <a16:creationId xmlns:a16="http://schemas.microsoft.com/office/drawing/2014/main" id="{5A994E39-C929-4748-9232-99CBED4B127E}"/>
              </a:ext>
            </a:extLst>
          </p:cNvPr>
          <p:cNvSpPr/>
          <p:nvPr/>
        </p:nvSpPr>
        <p:spPr>
          <a:xfrm>
            <a:off x="0" y="-26314"/>
            <a:ext cx="12192000" cy="6858000"/>
          </a:xfrm>
          <a:prstGeom prst="rect">
            <a:avLst/>
          </a:prstGeom>
          <a:blipFill dpi="0" rotWithShape="1">
            <a:blip r:embed="rId2">
              <a:alphaModFix amt="13000"/>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1" dirty="0"/>
          </a:p>
        </p:txBody>
      </p:sp>
      <p:sp>
        <p:nvSpPr>
          <p:cNvPr id="6" name="Rettangolo 5">
            <a:extLst>
              <a:ext uri="{FF2B5EF4-FFF2-40B4-BE49-F238E27FC236}">
                <a16:creationId xmlns:a16="http://schemas.microsoft.com/office/drawing/2014/main" id="{1F08E1A2-3075-436E-9DD3-1C6B58D3D0ED}"/>
              </a:ext>
            </a:extLst>
          </p:cNvPr>
          <p:cNvSpPr/>
          <p:nvPr/>
        </p:nvSpPr>
        <p:spPr>
          <a:xfrm>
            <a:off x="604685" y="729550"/>
            <a:ext cx="10888330" cy="5693866"/>
          </a:xfrm>
          <a:prstGeom prst="rect">
            <a:avLst/>
          </a:prstGeom>
        </p:spPr>
        <p:txBody>
          <a:bodyPr wrap="square">
            <a:spAutoFit/>
          </a:bodyPr>
          <a:lstStyle/>
          <a:p>
            <a:pPr algn="just"/>
            <a:r>
              <a:rPr lang="en-US" sz="2800" dirty="0"/>
              <a:t>PMC originates from the experience of professionals who have grown within the largest Italian hydrocarbons group, followed by subsequent experiences with other international groups.</a:t>
            </a:r>
          </a:p>
          <a:p>
            <a:pPr algn="just"/>
            <a:endParaRPr lang="en-US" sz="2800" dirty="0"/>
          </a:p>
          <a:p>
            <a:pPr algn="just"/>
            <a:r>
              <a:rPr lang="en-US" sz="2800" dirty="0"/>
              <a:t>We offer technical and managerial consulting services to support any company where a set of multidisciplinary activities constitutes the execution of a project, in the energy, industry, and infrastructure sectors.</a:t>
            </a:r>
          </a:p>
          <a:p>
            <a:pPr algn="just"/>
            <a:endParaRPr lang="en-US" sz="2800" dirty="0"/>
          </a:p>
          <a:p>
            <a:pPr algn="just"/>
            <a:r>
              <a:rPr lang="en-US" sz="2800" dirty="0"/>
              <a:t>The development of a strong Project Management culture and the application of well-established methodologies represent the key to the success of every initiative, in terms of time, cost, and customer satisfaction.</a:t>
            </a:r>
          </a:p>
          <a:p>
            <a:pPr algn="just"/>
            <a:endParaRPr lang="it-IT" sz="2800" dirty="0"/>
          </a:p>
        </p:txBody>
      </p:sp>
    </p:spTree>
    <p:extLst>
      <p:ext uri="{BB962C8B-B14F-4D97-AF65-F5344CB8AC3E}">
        <p14:creationId xmlns:p14="http://schemas.microsoft.com/office/powerpoint/2010/main" val="3152944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tangolo 12">
            <a:extLst>
              <a:ext uri="{FF2B5EF4-FFF2-40B4-BE49-F238E27FC236}">
                <a16:creationId xmlns:a16="http://schemas.microsoft.com/office/drawing/2014/main" id="{CBBD51D1-0CCF-4965-81D0-1DC34AECAE30}"/>
              </a:ext>
            </a:extLst>
          </p:cNvPr>
          <p:cNvSpPr/>
          <p:nvPr/>
        </p:nvSpPr>
        <p:spPr>
          <a:xfrm>
            <a:off x="0" y="0"/>
            <a:ext cx="12192000" cy="6858000"/>
          </a:xfrm>
          <a:prstGeom prst="rect">
            <a:avLst/>
          </a:prstGeom>
          <a:blipFill dpi="0" rotWithShape="1">
            <a:blip r:embed="rId2">
              <a:alphaModFix amt="13000"/>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1" dirty="0"/>
          </a:p>
        </p:txBody>
      </p:sp>
      <p:sp>
        <p:nvSpPr>
          <p:cNvPr id="15" name="Rettangolo 14">
            <a:extLst>
              <a:ext uri="{FF2B5EF4-FFF2-40B4-BE49-F238E27FC236}">
                <a16:creationId xmlns:a16="http://schemas.microsoft.com/office/drawing/2014/main" id="{B26584BC-75B9-4C92-AC9E-A1CEF93F4295}"/>
              </a:ext>
            </a:extLst>
          </p:cNvPr>
          <p:cNvSpPr/>
          <p:nvPr/>
        </p:nvSpPr>
        <p:spPr>
          <a:xfrm>
            <a:off x="599767" y="659279"/>
            <a:ext cx="10992465" cy="3970318"/>
          </a:xfrm>
          <a:prstGeom prst="rect">
            <a:avLst/>
          </a:prstGeom>
        </p:spPr>
        <p:txBody>
          <a:bodyPr wrap="square">
            <a:spAutoFit/>
          </a:bodyPr>
          <a:lstStyle/>
          <a:p>
            <a:r>
              <a:rPr lang="en-US" sz="2800" dirty="0"/>
              <a:t>Our leitmotifs are:</a:t>
            </a:r>
          </a:p>
          <a:p>
            <a:pPr marL="457200" indent="-457200" algn="just">
              <a:buFont typeface="Arial" panose="020B0604020202020204" pitchFamily="34" charset="0"/>
              <a:buChar char="•"/>
            </a:pPr>
            <a:r>
              <a:rPr lang="en-US" sz="2800" dirty="0"/>
              <a:t>the selection of the best technologies</a:t>
            </a:r>
          </a:p>
          <a:p>
            <a:pPr marL="457200" indent="-457200" algn="just">
              <a:buFont typeface="Arial" panose="020B0604020202020204" pitchFamily="34" charset="0"/>
              <a:buChar char="•"/>
            </a:pPr>
            <a:r>
              <a:rPr lang="en-US" sz="2800" dirty="0"/>
              <a:t>providing support throughout the entire project lifecycle with our methodology</a:t>
            </a:r>
          </a:p>
          <a:p>
            <a:pPr marL="457200" indent="-457200" algn="just">
              <a:buFont typeface="Arial" panose="020B0604020202020204" pitchFamily="34" charset="0"/>
              <a:buChar char="•"/>
            </a:pPr>
            <a:r>
              <a:rPr lang="en-US" sz="2800" dirty="0"/>
              <a:t>delivering projects focused on sustainability and development from the very beginning of the process through to the realization of the idea</a:t>
            </a:r>
          </a:p>
          <a:p>
            <a:pPr marL="457200" indent="-457200" algn="just">
              <a:buFont typeface="Arial" panose="020B0604020202020204" pitchFamily="34" charset="0"/>
              <a:buChar char="•"/>
            </a:pPr>
            <a:r>
              <a:rPr lang="en-US" sz="2800" dirty="0"/>
              <a:t>supporting and guiding resources, with the involvement of the final Client, to ensure project delivery and the professional growth of the individuals involved</a:t>
            </a:r>
          </a:p>
        </p:txBody>
      </p:sp>
    </p:spTree>
    <p:extLst>
      <p:ext uri="{BB962C8B-B14F-4D97-AF65-F5344CB8AC3E}">
        <p14:creationId xmlns:p14="http://schemas.microsoft.com/office/powerpoint/2010/main" val="2219833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id="{37F77C58-C207-4F1C-BB03-0EC244728A3A}"/>
              </a:ext>
            </a:extLst>
          </p:cNvPr>
          <p:cNvSpPr/>
          <p:nvPr/>
        </p:nvSpPr>
        <p:spPr>
          <a:xfrm>
            <a:off x="0" y="0"/>
            <a:ext cx="12192000" cy="6858000"/>
          </a:xfrm>
          <a:prstGeom prst="rect">
            <a:avLst/>
          </a:prstGeom>
          <a:blipFill dpi="0" rotWithShape="1">
            <a:blip r:embed="rId2">
              <a:alphaModFix amt="13000"/>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 name="Rettangolo 6">
            <a:extLst>
              <a:ext uri="{FF2B5EF4-FFF2-40B4-BE49-F238E27FC236}">
                <a16:creationId xmlns:a16="http://schemas.microsoft.com/office/drawing/2014/main" id="{D6C74EF4-4C16-453B-BD74-D7C9E46FC997}"/>
              </a:ext>
            </a:extLst>
          </p:cNvPr>
          <p:cNvSpPr/>
          <p:nvPr/>
        </p:nvSpPr>
        <p:spPr>
          <a:xfrm>
            <a:off x="477652" y="733246"/>
            <a:ext cx="11217819" cy="5693866"/>
          </a:xfrm>
          <a:prstGeom prst="rect">
            <a:avLst/>
          </a:prstGeom>
        </p:spPr>
        <p:txBody>
          <a:bodyPr wrap="square">
            <a:spAutoFit/>
          </a:bodyPr>
          <a:lstStyle/>
          <a:p>
            <a:pPr algn="just"/>
            <a:r>
              <a:rPr lang="en-US" sz="2800" dirty="0"/>
              <a:t>We shape and strengthen complex energy projects, supporting investors and companies at every stage with strategic vision and managerial rigor.</a:t>
            </a:r>
          </a:p>
          <a:p>
            <a:pPr algn="just"/>
            <a:endParaRPr lang="en-US" sz="2800" dirty="0"/>
          </a:p>
          <a:p>
            <a:pPr algn="just"/>
            <a:r>
              <a:rPr lang="en-US" sz="2800" dirty="0"/>
              <a:t>We stand out for a discreet yet incisive approach, based on control, transparency, and attention to detail.</a:t>
            </a:r>
          </a:p>
          <a:p>
            <a:pPr algn="just"/>
            <a:endParaRPr lang="en-US" sz="2800" dirty="0"/>
          </a:p>
          <a:p>
            <a:pPr algn="just"/>
            <a:r>
              <a:rPr lang="en-US" sz="2800" dirty="0"/>
              <a:t>We coordinate people, processes, and decisions to ensure smooth and consistent development, in full compliance with quality, time, and investment objectives.</a:t>
            </a:r>
          </a:p>
          <a:p>
            <a:pPr algn="just"/>
            <a:endParaRPr lang="en-US" sz="2800" dirty="0"/>
          </a:p>
          <a:p>
            <a:pPr algn="just"/>
            <a:r>
              <a:rPr lang="en-US" sz="2800" dirty="0"/>
              <a:t>Our value lies in the ability to guide complex initiatives with precision and reliability, transforming them into concrete and lasting results.</a:t>
            </a:r>
          </a:p>
          <a:p>
            <a:pPr algn="just"/>
            <a:endParaRPr lang="it-IT" sz="2800" b="1" dirty="0">
              <a:solidFill>
                <a:srgbClr val="272727"/>
              </a:solidFill>
            </a:endParaRPr>
          </a:p>
        </p:txBody>
      </p:sp>
      <p:sp>
        <p:nvSpPr>
          <p:cNvPr id="2" name="Rettangolo 1">
            <a:extLst>
              <a:ext uri="{FF2B5EF4-FFF2-40B4-BE49-F238E27FC236}">
                <a16:creationId xmlns:a16="http://schemas.microsoft.com/office/drawing/2014/main" id="{2C38A445-CE20-40CB-8D4B-95BA8E2DB07C}"/>
              </a:ext>
            </a:extLst>
          </p:cNvPr>
          <p:cNvSpPr/>
          <p:nvPr/>
        </p:nvSpPr>
        <p:spPr>
          <a:xfrm>
            <a:off x="4900540" y="0"/>
            <a:ext cx="1590308" cy="584775"/>
          </a:xfrm>
          <a:prstGeom prst="rect">
            <a:avLst/>
          </a:prstGeom>
        </p:spPr>
        <p:txBody>
          <a:bodyPr wrap="none">
            <a:spAutoFit/>
          </a:bodyPr>
          <a:lstStyle/>
          <a:p>
            <a:pPr algn="ctr"/>
            <a:r>
              <a:rPr lang="it-IT" sz="3200" b="1" dirty="0" err="1"/>
              <a:t>Our</a:t>
            </a:r>
            <a:r>
              <a:rPr lang="it-IT" sz="3200" b="1" dirty="0"/>
              <a:t> </a:t>
            </a:r>
            <a:r>
              <a:rPr lang="it-IT" sz="3200" b="1" dirty="0" err="1"/>
              <a:t>role</a:t>
            </a:r>
            <a:endParaRPr lang="it-IT" sz="3200" b="1" dirty="0"/>
          </a:p>
        </p:txBody>
      </p:sp>
    </p:spTree>
    <p:extLst>
      <p:ext uri="{BB962C8B-B14F-4D97-AF65-F5344CB8AC3E}">
        <p14:creationId xmlns:p14="http://schemas.microsoft.com/office/powerpoint/2010/main" val="2382176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id="{788CC941-E7D0-4755-9F06-7E861FC7BD0E}"/>
              </a:ext>
            </a:extLst>
          </p:cNvPr>
          <p:cNvSpPr/>
          <p:nvPr/>
        </p:nvSpPr>
        <p:spPr>
          <a:xfrm>
            <a:off x="0" y="0"/>
            <a:ext cx="12192000" cy="6858000"/>
          </a:xfrm>
          <a:prstGeom prst="rect">
            <a:avLst/>
          </a:prstGeom>
          <a:blipFill dpi="0" rotWithShape="1">
            <a:blip r:embed="rId2">
              <a:alphaModFix amt="13000"/>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1" dirty="0"/>
          </a:p>
        </p:txBody>
      </p:sp>
      <p:sp>
        <p:nvSpPr>
          <p:cNvPr id="4" name="Rettangolo 3">
            <a:extLst>
              <a:ext uri="{FF2B5EF4-FFF2-40B4-BE49-F238E27FC236}">
                <a16:creationId xmlns:a16="http://schemas.microsoft.com/office/drawing/2014/main" id="{4301E891-0B92-44F8-B65F-BFF03066DC7A}"/>
              </a:ext>
            </a:extLst>
          </p:cNvPr>
          <p:cNvSpPr/>
          <p:nvPr/>
        </p:nvSpPr>
        <p:spPr>
          <a:xfrm>
            <a:off x="371168" y="1057398"/>
            <a:ext cx="11449664" cy="3970318"/>
          </a:xfrm>
          <a:prstGeom prst="rect">
            <a:avLst/>
          </a:prstGeom>
        </p:spPr>
        <p:txBody>
          <a:bodyPr wrap="square">
            <a:spAutoFit/>
          </a:bodyPr>
          <a:lstStyle/>
          <a:p>
            <a:pPr algn="just"/>
            <a:r>
              <a:rPr lang="en-US" sz="2800" dirty="0"/>
              <a:t>Our organization is structured as an integrated platform of specialized competencies, designed to manage complex energy projects at every level.</a:t>
            </a:r>
          </a:p>
          <a:p>
            <a:pPr algn="just"/>
            <a:endParaRPr lang="en-US" sz="2800" dirty="0"/>
          </a:p>
          <a:p>
            <a:pPr algn="just"/>
            <a:r>
              <a:rPr lang="en-US" sz="2800" b="1" dirty="0"/>
              <a:t>Integrated Project Leadership: </a:t>
            </a:r>
            <a:r>
              <a:rPr lang="en-US" sz="2800" dirty="0"/>
              <a:t>We provide centralized governance, aligning all stakeholders under a single disciplined execution strategy.</a:t>
            </a:r>
          </a:p>
          <a:p>
            <a:pPr algn="just"/>
            <a:endParaRPr lang="en-US" sz="2800" dirty="0"/>
          </a:p>
          <a:p>
            <a:pPr algn="just"/>
            <a:r>
              <a:rPr lang="en-US" sz="2800" b="1" dirty="0"/>
              <a:t>Engineering and Technical Authority: </a:t>
            </a:r>
            <a:r>
              <a:rPr lang="en-US" sz="2800" dirty="0"/>
              <a:t>From initial design to final validation, we ensure technical integrity, efficiency, and compliance with global standards.</a:t>
            </a:r>
          </a:p>
        </p:txBody>
      </p:sp>
      <p:sp>
        <p:nvSpPr>
          <p:cNvPr id="6" name="Rettangolo 5">
            <a:extLst>
              <a:ext uri="{FF2B5EF4-FFF2-40B4-BE49-F238E27FC236}">
                <a16:creationId xmlns:a16="http://schemas.microsoft.com/office/drawing/2014/main" id="{0587369A-6271-4710-9DB5-7FE36FF1BEF3}"/>
              </a:ext>
            </a:extLst>
          </p:cNvPr>
          <p:cNvSpPr/>
          <p:nvPr/>
        </p:nvSpPr>
        <p:spPr>
          <a:xfrm>
            <a:off x="3826169" y="236312"/>
            <a:ext cx="3948710" cy="584775"/>
          </a:xfrm>
          <a:prstGeom prst="rect">
            <a:avLst/>
          </a:prstGeom>
        </p:spPr>
        <p:txBody>
          <a:bodyPr wrap="none">
            <a:spAutoFit/>
          </a:bodyPr>
          <a:lstStyle/>
          <a:p>
            <a:r>
              <a:rPr lang="en-US" sz="3200" b="1" dirty="0"/>
              <a:t>Our areas of expertise</a:t>
            </a:r>
            <a:endParaRPr lang="it-IT" sz="3200" b="1" dirty="0"/>
          </a:p>
        </p:txBody>
      </p:sp>
    </p:spTree>
    <p:extLst>
      <p:ext uri="{BB962C8B-B14F-4D97-AF65-F5344CB8AC3E}">
        <p14:creationId xmlns:p14="http://schemas.microsoft.com/office/powerpoint/2010/main" val="4001450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id="{24793F57-40B0-467A-8997-B7CBA691F04D}"/>
              </a:ext>
            </a:extLst>
          </p:cNvPr>
          <p:cNvSpPr/>
          <p:nvPr/>
        </p:nvSpPr>
        <p:spPr>
          <a:xfrm>
            <a:off x="0" y="0"/>
            <a:ext cx="12192000" cy="6858000"/>
          </a:xfrm>
          <a:prstGeom prst="rect">
            <a:avLst/>
          </a:prstGeom>
          <a:blipFill dpi="0" rotWithShape="1">
            <a:blip r:embed="rId2">
              <a:alphaModFix amt="13000"/>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1" dirty="0"/>
          </a:p>
        </p:txBody>
      </p:sp>
      <p:sp>
        <p:nvSpPr>
          <p:cNvPr id="4" name="Rettangolo 3">
            <a:extLst>
              <a:ext uri="{FF2B5EF4-FFF2-40B4-BE49-F238E27FC236}">
                <a16:creationId xmlns:a16="http://schemas.microsoft.com/office/drawing/2014/main" id="{86A90CE1-BED8-4D37-93CD-7E33D5315FBF}"/>
              </a:ext>
            </a:extLst>
          </p:cNvPr>
          <p:cNvSpPr/>
          <p:nvPr/>
        </p:nvSpPr>
        <p:spPr>
          <a:xfrm>
            <a:off x="625151" y="3427959"/>
            <a:ext cx="10469850" cy="3170099"/>
          </a:xfrm>
          <a:prstGeom prst="rect">
            <a:avLst/>
          </a:prstGeom>
        </p:spPr>
        <p:txBody>
          <a:bodyPr wrap="square">
            <a:spAutoFit/>
          </a:bodyPr>
          <a:lstStyle/>
          <a:p>
            <a:pPr algn="just"/>
            <a:r>
              <a:rPr lang="en-US" sz="2000" b="1" dirty="0"/>
              <a:t>Procurement and Commercial Excellence: </a:t>
            </a:r>
            <a:r>
              <a:rPr lang="en-US" sz="2000" dirty="0"/>
              <a:t>We manage sourcing, contracts, and supply chain to ensure value, reliability, and cost control.</a:t>
            </a:r>
          </a:p>
          <a:p>
            <a:pPr algn="just"/>
            <a:r>
              <a:rPr lang="en-US" sz="2000" b="1" dirty="0"/>
              <a:t>Construction and Field Execution: </a:t>
            </a:r>
            <a:r>
              <a:rPr lang="en-US" sz="2000" dirty="0"/>
              <a:t>Our teams supervise on-site operations, ensuring quality, safety, and adherence to schedules.</a:t>
            </a:r>
          </a:p>
          <a:p>
            <a:pPr algn="just"/>
            <a:r>
              <a:rPr lang="en-US" sz="2000" b="1" dirty="0"/>
              <a:t>Health, Safety and Environmental Protection:</a:t>
            </a:r>
            <a:r>
              <a:rPr lang="en-US" sz="2000" dirty="0"/>
              <a:t> We implement strict HSE systems to protect people, assets, and the environment.</a:t>
            </a:r>
          </a:p>
          <a:p>
            <a:pPr algn="just"/>
            <a:r>
              <a:rPr lang="en-US" sz="2000" b="1" dirty="0"/>
              <a:t>Cost and Schedule Control: </a:t>
            </a:r>
            <a:r>
              <a:rPr lang="en-US" sz="2000" dirty="0"/>
              <a:t>Through advanced monitoring and forecasting activities, we maintain full financial and schedule control.</a:t>
            </a:r>
          </a:p>
          <a:p>
            <a:pPr algn="just"/>
            <a:r>
              <a:rPr lang="en-US" sz="2000" b="1" dirty="0"/>
              <a:t>Commissioning and Operational Readiness:</a:t>
            </a:r>
            <a:r>
              <a:rPr lang="en-US" sz="2000" dirty="0"/>
              <a:t> We ensure a smooth transition from construction to full operation.</a:t>
            </a:r>
          </a:p>
        </p:txBody>
      </p:sp>
      <p:sp>
        <p:nvSpPr>
          <p:cNvPr id="5" name="Rettangolo 4">
            <a:extLst>
              <a:ext uri="{FF2B5EF4-FFF2-40B4-BE49-F238E27FC236}">
                <a16:creationId xmlns:a16="http://schemas.microsoft.com/office/drawing/2014/main" id="{19B6E664-9647-4DCF-A5B7-F3F1C823D38B}"/>
              </a:ext>
            </a:extLst>
          </p:cNvPr>
          <p:cNvSpPr/>
          <p:nvPr/>
        </p:nvSpPr>
        <p:spPr>
          <a:xfrm>
            <a:off x="3195604" y="78228"/>
            <a:ext cx="4697248" cy="523220"/>
          </a:xfrm>
          <a:prstGeom prst="rect">
            <a:avLst/>
          </a:prstGeom>
        </p:spPr>
        <p:txBody>
          <a:bodyPr wrap="none">
            <a:spAutoFit/>
          </a:bodyPr>
          <a:lstStyle/>
          <a:p>
            <a:pPr algn="just"/>
            <a:r>
              <a:rPr lang="it-IT" sz="2800" b="1" dirty="0"/>
              <a:t>STRUCTURE &amp; ORGANIZATION</a:t>
            </a:r>
          </a:p>
        </p:txBody>
      </p:sp>
      <p:pic>
        <p:nvPicPr>
          <p:cNvPr id="2" name="Immagine 1">
            <a:extLst>
              <a:ext uri="{FF2B5EF4-FFF2-40B4-BE49-F238E27FC236}">
                <a16:creationId xmlns:a16="http://schemas.microsoft.com/office/drawing/2014/main" id="{44D25940-5D08-6ECD-A81B-E1E9CA62332E}"/>
              </a:ext>
            </a:extLst>
          </p:cNvPr>
          <p:cNvPicPr>
            <a:picLocks noChangeAspect="1"/>
          </p:cNvPicPr>
          <p:nvPr/>
        </p:nvPicPr>
        <p:blipFill>
          <a:blip r:embed="rId3">
            <a:extLst>
              <a:ext uri="{28A0092B-C50C-407E-A947-70E740481C1C}">
                <a14:useLocalDpi xmlns:a14="http://schemas.microsoft.com/office/drawing/2010/main" val="0"/>
              </a:ext>
            </a:extLst>
          </a:blip>
          <a:srcRect t="32281" b="35304"/>
          <a:stretch>
            <a:fillRect/>
          </a:stretch>
        </p:blipFill>
        <p:spPr>
          <a:xfrm>
            <a:off x="3809226" y="679676"/>
            <a:ext cx="3470004" cy="2488342"/>
          </a:xfrm>
          <a:prstGeom prst="rect">
            <a:avLst/>
          </a:prstGeom>
        </p:spPr>
      </p:pic>
    </p:spTree>
    <p:extLst>
      <p:ext uri="{BB962C8B-B14F-4D97-AF65-F5344CB8AC3E}">
        <p14:creationId xmlns:p14="http://schemas.microsoft.com/office/powerpoint/2010/main" val="2888835321"/>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1794</TotalTime>
  <Words>1271</Words>
  <Application>Microsoft Office PowerPoint</Application>
  <PresentationFormat>Widescreen</PresentationFormat>
  <Paragraphs>83</Paragraphs>
  <Slides>16</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16</vt:i4>
      </vt:variant>
    </vt:vector>
  </HeadingPairs>
  <TitlesOfParts>
    <vt:vector size="20" baseType="lpstr">
      <vt:lpstr>Arial</vt:lpstr>
      <vt:lpstr>Calibri</vt:lpstr>
      <vt:lpstr>Calibri Light</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hp</dc:creator>
  <cp:lastModifiedBy>giulio vitale</cp:lastModifiedBy>
  <cp:revision>52</cp:revision>
  <dcterms:created xsi:type="dcterms:W3CDTF">2026-04-24T08:41:26Z</dcterms:created>
  <dcterms:modified xsi:type="dcterms:W3CDTF">2026-07-01T09:33:53Z</dcterms:modified>
</cp:coreProperties>
</file>