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6" r:id="rId4"/>
    <p:sldId id="275" r:id="rId5"/>
    <p:sldId id="263" r:id="rId6"/>
    <p:sldId id="267" r:id="rId7"/>
    <p:sldId id="265" r:id="rId8"/>
    <p:sldId id="271" r:id="rId9"/>
    <p:sldId id="272" r:id="rId10"/>
    <p:sldId id="276" r:id="rId11"/>
    <p:sldId id="266" r:id="rId12"/>
    <p:sldId id="273" r:id="rId13"/>
    <p:sldId id="274" r:id="rId14"/>
    <p:sldId id="258" r:id="rId15"/>
    <p:sldId id="268" r:id="rId16"/>
    <p:sldId id="27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3969" autoAdjust="0"/>
  </p:normalViewPr>
  <p:slideViewPr>
    <p:cSldViewPr snapToGrid="0">
      <p:cViewPr varScale="1">
        <p:scale>
          <a:sx n="111" d="100"/>
          <a:sy n="111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2F9B4A-351F-44CD-856C-D509652C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C52858-B40B-4E0C-A8EC-63C14FABC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F0B800-9F09-4523-98DF-0A5473D7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B22-9DAE-47EC-90EC-3A43DB908756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A717-0843-4065-89B4-A2BC6563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DBE341-67E7-4D75-AE3C-0233A0D3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6C2-BF82-465B-A17B-FCB141501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6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2901E1-E4E3-44D4-A417-00A08A8F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FEE53F-66C0-4FC6-85F4-C17A3A54E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7CCA31-59A2-4B17-8FF3-9A163B28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B22-9DAE-47EC-90EC-3A43DB908756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1442DE-8459-43FE-A6C2-88A90CBB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9B60EF-A662-4B2F-B861-7F9C2C7A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6C2-BF82-465B-A17B-FCB141501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07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84FC94-FDA8-47CF-AF8D-976F3B6D9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143CD1-C474-4B21-A297-88CF20F81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7B6806-3D61-424B-AA7F-7A7D41D3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B22-9DAE-47EC-90EC-3A43DB908756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8E7D1B-9DF4-4C43-94D4-6930F34D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7204DB-FCF5-42C8-9C38-BE8EBE0B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6C2-BF82-465B-A17B-FCB141501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0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BAD85-32EA-42A3-A121-46611987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78E478-E194-4D35-8CAE-FE48C7BAE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C53718-953E-4A28-B524-15BB1735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B22-9DAE-47EC-90EC-3A43DB908756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C314D8-EE1A-4C5A-B722-80AB95AB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06C837-D5D2-417D-9A70-6991032E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6C2-BF82-465B-A17B-FCB141501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50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AFE94-70E5-4B3D-82DE-AD83AAAD6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D8A0B2-D1E0-487A-B4BA-BB22F18EF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CC4D3D-D0B3-44FD-995D-A386C08C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B22-9DAE-47EC-90EC-3A43DB908756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DFC158-A2F4-4929-AD9E-90B60F676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8FCA65-9332-407B-BC4B-7E6F1A2D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6C2-BF82-465B-A17B-FCB141501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9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007D1C-EEAC-4AA3-9C66-39EBC0E4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9BACD1-7A4C-46C2-A375-D2D92E6E8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F08D74-B2FB-4151-A224-A059328FC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9CBD27-F13C-432C-844F-0FC8D478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B22-9DAE-47EC-90EC-3A43DB908756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53B155-86EA-4618-B892-624EED69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3EA4A4-857B-4B4F-B9EA-90D637D8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6C2-BF82-465B-A17B-FCB141501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65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0B4665-FEB0-4161-9B6D-26C8281C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81F08A-EFCC-4F6C-8ABB-D1F0AB627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6D5399-92BB-4A18-A129-435752658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4845812-4877-45F4-9A90-C585F89B0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C3F9B6-DAB5-405E-8F0F-3C43AC46E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7C9D0A3-2295-4B37-96D5-82E0BD26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B22-9DAE-47EC-90EC-3A43DB908756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1A14C68-215B-4705-8E8C-0D82962B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3957925-FFFF-4CA1-B7E9-DEB78187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6C2-BF82-465B-A17B-FCB141501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82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2C9418-3BE3-4626-8D17-76576BD1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D6B0B2-ADE2-4104-ABAA-4A745361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B22-9DAE-47EC-90EC-3A43DB908756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2B4697-C929-4A34-83BC-7CAFE334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6DFBA0-333F-44FA-A41A-20EB45F4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6C2-BF82-465B-A17B-FCB141501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46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957E999-28E4-46FF-970B-550BE278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B22-9DAE-47EC-90EC-3A43DB908756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7405F24-1CF0-41E7-B177-F50A8C59A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E644FA-4595-44BC-B31D-F5134C17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6C2-BF82-465B-A17B-FCB141501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51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A660C4-8053-41F1-9BAD-53A60037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EA9702-031B-461A-9C98-A8D23FFC4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131B96-3600-449D-B220-E780B924A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05C246-7576-4D3F-B114-79E17BD2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B22-9DAE-47EC-90EC-3A43DB908756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3B834F-B4E2-4CFC-A04F-F3DEDF37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03ABF5-0B7F-49C0-B2BB-B13FB1E3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6C2-BF82-465B-A17B-FCB141501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4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7331AB-70AE-4465-8283-79C67C5E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3B06BCC-AA77-4234-A289-E63A27CAA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6AC17F-FC80-45D1-ABD9-14B0E4EBA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A34837-2FEF-4FEA-9A05-4D217187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7B22-9DAE-47EC-90EC-3A43DB908756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9EF5AB-8432-42C4-9385-789D5D4C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814233-F2C0-4890-94D4-8121BA53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76C2-BF82-465B-A17B-FCB141501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49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9D6B833-F45C-4327-879A-4BAB746C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5B77DB-8899-4B98-9E0E-EFF8D9E56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4168C9-2A7E-475B-AC44-C7EBC9D6E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7B22-9DAE-47EC-90EC-3A43DB908756}" type="datetimeFigureOut">
              <a:rPr lang="it-IT" smtClean="0"/>
              <a:t>01/07/2026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61B2FA-8946-4406-81A5-C7DD8117C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755EB3-688E-4856-A21E-6D96472CF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576C2-BF82-465B-A17B-FCB1415017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84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91156E5-A252-4877-B765-D47BFC7A9F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C19AEC8-6ACD-4774-85E7-51011991EC5D}"/>
              </a:ext>
            </a:extLst>
          </p:cNvPr>
          <p:cNvSpPr/>
          <p:nvPr/>
        </p:nvSpPr>
        <p:spPr>
          <a:xfrm>
            <a:off x="324529" y="2321533"/>
            <a:ext cx="1131636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/>
              <a:t>Project Management </a:t>
            </a:r>
            <a:r>
              <a:rPr lang="it-IT" sz="4400" b="1" dirty="0" err="1"/>
              <a:t>Consultancy</a:t>
            </a:r>
            <a:r>
              <a:rPr lang="it-IT" sz="4400" b="1" dirty="0"/>
              <a:t> per il settore </a:t>
            </a:r>
          </a:p>
          <a:p>
            <a:pPr algn="ctr"/>
            <a:r>
              <a:rPr lang="it-IT" sz="4400" b="1" dirty="0" err="1"/>
              <a:t>Oil</a:t>
            </a:r>
            <a:r>
              <a:rPr lang="it-IT" sz="4400" b="1" dirty="0"/>
              <a:t> &amp; Gas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09FEC7A-4756-4166-B224-4A872B3B05A3}"/>
              </a:ext>
            </a:extLst>
          </p:cNvPr>
          <p:cNvSpPr/>
          <p:nvPr/>
        </p:nvSpPr>
        <p:spPr>
          <a:xfrm>
            <a:off x="551102" y="4072676"/>
            <a:ext cx="11089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Controllo, performance e sicurezza per investimenti energetici complessi</a:t>
            </a:r>
          </a:p>
        </p:txBody>
      </p:sp>
    </p:spTree>
    <p:extLst>
      <p:ext uri="{BB962C8B-B14F-4D97-AF65-F5344CB8AC3E}">
        <p14:creationId xmlns:p14="http://schemas.microsoft.com/office/powerpoint/2010/main" val="36335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F965A71-59E7-43E6-97AA-A910A536F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C661F9F-FF65-41E8-86A3-195B0D78BCC1}"/>
              </a:ext>
            </a:extLst>
          </p:cNvPr>
          <p:cNvSpPr/>
          <p:nvPr/>
        </p:nvSpPr>
        <p:spPr>
          <a:xfrm>
            <a:off x="226141" y="765416"/>
            <a:ext cx="1133659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dirty="0"/>
              <a:t>L’esperienza pluriennale e la seniority del team P&amp;V rappresentano una vera e propria garanzia per la realizzazione di impianti sia “</a:t>
            </a:r>
            <a:r>
              <a:rPr lang="it-IT" sz="2500" dirty="0" err="1"/>
              <a:t>greenfield</a:t>
            </a:r>
            <a:r>
              <a:rPr lang="it-IT" sz="2500" dirty="0"/>
              <a:t>” (nuovi) sia per interventi di revamping ed espansione di impianti esistenti.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dirty="0"/>
              <a:t>Offriamo un supporto concreto e altamente efficace soprattutto in situazioni critiche o urgenti, quando durante l’esecuzione del progetto emergono problematiche legate a organizzazione, ritardi, costi, sicurezza, qualità e soddisfazione del cliente.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500" dirty="0"/>
              <a:t>Forniamo inoltre assistenza specializzata nella gestione dei claim e delle controversie contrattuali con clienti e subappaltatori, in relazione a varianti, estensioni dei tempi, aumenti dei costi, responsabilità di interfaccia, eventi imprevisti e vincoli locali.</a:t>
            </a:r>
          </a:p>
        </p:txBody>
      </p:sp>
    </p:spTree>
    <p:extLst>
      <p:ext uri="{BB962C8B-B14F-4D97-AF65-F5344CB8AC3E}">
        <p14:creationId xmlns:p14="http://schemas.microsoft.com/office/powerpoint/2010/main" val="2022969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C4CC3AC-A4EF-4FA1-AF58-EC90488743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7222FB6-0D78-4DEB-B910-10BAE864EC21}"/>
              </a:ext>
            </a:extLst>
          </p:cNvPr>
          <p:cNvSpPr/>
          <p:nvPr/>
        </p:nvSpPr>
        <p:spPr>
          <a:xfrm>
            <a:off x="339212" y="145587"/>
            <a:ext cx="11434917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600" b="1" dirty="0"/>
              <a:t>COMPETENZE E SERVIZI</a:t>
            </a:r>
          </a:p>
          <a:p>
            <a:pPr algn="ctr"/>
            <a:endParaRPr lang="it-IT" sz="2600" b="1" dirty="0"/>
          </a:p>
          <a:p>
            <a:pPr algn="just"/>
            <a:r>
              <a:rPr lang="it-IT" sz="2600" dirty="0"/>
              <a:t>Operiamo a livello globale nei settori energia, industria e infrastrutture, offrendo servizi ad alto valore aggiunto nell’ambito del Project Management Culture and Value Enhancement.</a:t>
            </a:r>
          </a:p>
          <a:p>
            <a:pPr algn="just"/>
            <a:endParaRPr lang="it-IT" sz="2600" dirty="0"/>
          </a:p>
          <a:p>
            <a:pPr algn="just"/>
            <a:r>
              <a:rPr lang="it-IT" sz="2600" dirty="0"/>
              <a:t>Supportiamo i clienti lungo l’intero ciclo di vita del progetto: dallo studio di fattibilità fino al </a:t>
            </a:r>
            <a:r>
              <a:rPr lang="it-IT" sz="2600" dirty="0" err="1"/>
              <a:t>commissioning</a:t>
            </a:r>
            <a:r>
              <a:rPr lang="it-IT" sz="2600" dirty="0"/>
              <a:t>, start-up e consegna finale al cliente.</a:t>
            </a:r>
          </a:p>
          <a:p>
            <a:pPr algn="just"/>
            <a:endParaRPr lang="it-IT" sz="2600" dirty="0"/>
          </a:p>
          <a:p>
            <a:pPr algn="just"/>
            <a:r>
              <a:rPr lang="it-IT" sz="2600" dirty="0"/>
              <a:t>Affianchiamo inoltre il management e le risorse professionali attraverso attività di tutoring, formazione, coaching e mentoring, con l’obiettivo di garantire un miglioramento continuo delle competenze.</a:t>
            </a:r>
          </a:p>
          <a:p>
            <a:pPr algn="just"/>
            <a:endParaRPr lang="es-CO" sz="2600" dirty="0"/>
          </a:p>
          <a:p>
            <a:pPr algn="just"/>
            <a:r>
              <a:rPr lang="it-IT" sz="2600" dirty="0"/>
              <a:t>La nostra esperienza dimostra che un approccio orientato al valore genera benefici concreti per l’organizzazione, le persone e i clienti, in termini di orientamento al cliente, professionalità, lavoro di squadra, etica e capacità innovativa.</a:t>
            </a:r>
          </a:p>
          <a:p>
            <a:pPr algn="just"/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155980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B8C48E7-E98D-4072-9BC3-15DA0A88AAA9}"/>
              </a:ext>
            </a:extLst>
          </p:cNvPr>
          <p:cNvSpPr/>
          <p:nvPr/>
        </p:nvSpPr>
        <p:spPr>
          <a:xfrm>
            <a:off x="159773" y="1259907"/>
            <a:ext cx="118724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Supportiamo gli investitori con un approccio strutturato e rigoroso, pensato per proteggere il capitale, massimizzare i rendimenti e garantire il pieno controllo su ogni fase del progetto.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La tutela dell’investimento è al centro del nostro operato: attraverso una </a:t>
            </a:r>
            <a:r>
              <a:rPr lang="it-IT" sz="2800" dirty="0" err="1"/>
              <a:t>governance</a:t>
            </a:r>
            <a:r>
              <a:rPr lang="it-IT" sz="2800" dirty="0"/>
              <a:t> solida, una gestione proattiva dei rischi e una totale trasparenza, assicuriamo che ogni decisione sia orientata alla salvaguardia del capitale.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/>
              <a:t>Allo stesso tempo, lavoriamo per ottimizzare i rendimenti, intervenendo su costi ed efficienza operativa per migliorare in modo concreto la performance finanziaria complessiva del progetto.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A5CB47A-F45D-464D-B438-CDC27BD26E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A1CF5D-5862-4134-A0A0-C4887988DD84}"/>
              </a:ext>
            </a:extLst>
          </p:cNvPr>
          <p:cNvSpPr/>
          <p:nvPr/>
        </p:nvSpPr>
        <p:spPr>
          <a:xfrm>
            <a:off x="3650316" y="375260"/>
            <a:ext cx="4519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Cosa Offriamo agli Investitori</a:t>
            </a:r>
          </a:p>
        </p:txBody>
      </p:sp>
    </p:spTree>
    <p:extLst>
      <p:ext uri="{BB962C8B-B14F-4D97-AF65-F5344CB8AC3E}">
        <p14:creationId xmlns:p14="http://schemas.microsoft.com/office/powerpoint/2010/main" val="336139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062477D-20A2-45A9-9E96-42447C3C2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EAF5E6F-CDFC-42CC-A899-01CC4AD6CDBE}"/>
              </a:ext>
            </a:extLst>
          </p:cNvPr>
          <p:cNvSpPr/>
          <p:nvPr/>
        </p:nvSpPr>
        <p:spPr>
          <a:xfrm>
            <a:off x="203921" y="1124280"/>
            <a:ext cx="1141204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500" dirty="0"/>
              <a:t>Il nostro approccio si basa sulla prevenzione: identifichiamo, analizziamo e mitighiamo in anticipo i rischi tecnici, commerciali e operativi, evitando impatti negativi sui risultati e garantendo maggiore stabilità all’investimento.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500" dirty="0"/>
              <a:t>Grazie a metodologie strutturate e collaudate, assicuriamo certezza nell’esecuzione, rispettando tempi, specifiche e obiettivi definiti fin dalle prime fasi.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500" dirty="0"/>
              <a:t>Operiamo inoltre con piena indipendenza, fornendo una supervisione esperta e imparziale su tutti i contractor e stakeholder coinvolti, a garanzia di decisioni oggettive e orientate al valore.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5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500" dirty="0"/>
              <a:t>Infine, garantiamo la completa conformità a standard internazionali, normative locali e requisiti ambientali, assicurando che ogni progetto sia allineato alle migliori pratiche globali e alle aspettative regolatorie.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4A5FADC-C449-4F92-8882-3993419EC35F}"/>
              </a:ext>
            </a:extLst>
          </p:cNvPr>
          <p:cNvSpPr/>
          <p:nvPr/>
        </p:nvSpPr>
        <p:spPr>
          <a:xfrm>
            <a:off x="3650316" y="375260"/>
            <a:ext cx="4519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/>
              <a:t>Cosa Offriamo agli Investitori</a:t>
            </a:r>
          </a:p>
        </p:txBody>
      </p:sp>
    </p:spTree>
    <p:extLst>
      <p:ext uri="{BB962C8B-B14F-4D97-AF65-F5344CB8AC3E}">
        <p14:creationId xmlns:p14="http://schemas.microsoft.com/office/powerpoint/2010/main" val="383945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B717D9B7-3BFC-4A6A-8ECD-E861A0F1BD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0ADC37D-1E5E-4E42-83A7-276925E23EB2}"/>
              </a:ext>
            </a:extLst>
          </p:cNvPr>
          <p:cNvSpPr/>
          <p:nvPr/>
        </p:nvSpPr>
        <p:spPr>
          <a:xfrm>
            <a:off x="361950" y="455278"/>
            <a:ext cx="3443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ENERGIA / GREEN ECONOMY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Energia solare ed eolica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Biomasse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Energia geotermica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Waste-to-</a:t>
            </a:r>
            <a:r>
              <a:rPr lang="it-IT" sz="2000" dirty="0" err="1"/>
              <a:t>energy</a:t>
            </a:r>
            <a:r>
              <a:rPr lang="it-IT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Piccolo idroelettrico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Sistemi energetici ibridi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Sistemi di accumulo e gestione dell’energia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AA0E3E7-6B76-4104-B760-759D9693EAC1}"/>
              </a:ext>
            </a:extLst>
          </p:cNvPr>
          <p:cNvSpPr/>
          <p:nvPr/>
        </p:nvSpPr>
        <p:spPr>
          <a:xfrm>
            <a:off x="3744740" y="212625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/>
              <a:t>INDUSTRIA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err="1"/>
              <a:t>Oil</a:t>
            </a:r>
            <a:r>
              <a:rPr lang="it-IT" sz="2000" dirty="0"/>
              <a:t> &amp; Gas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Petrolchimico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Utilities (produzione e distribuzione)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Movimentazione solidi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DDEF15-145C-4551-9E4D-D7B3B3E4FD60}"/>
              </a:ext>
            </a:extLst>
          </p:cNvPr>
          <p:cNvSpPr/>
          <p:nvPr/>
        </p:nvSpPr>
        <p:spPr>
          <a:xfrm>
            <a:off x="7716855" y="3407134"/>
            <a:ext cx="43040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INFRASTRUTTURE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Sistemi di trasporto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Sviluppo urbano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Pianificazione del traffico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Approvvigionamento e distribuzione idrica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Trattamento e smaltimento acque reflue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Gestione dei rifiuti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err="1"/>
              <a:t>Georisorse</a:t>
            </a:r>
            <a:r>
              <a:rPr lang="it-IT" sz="2000" dirty="0"/>
              <a:t> e geotecnica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Real estate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9D3B671-108C-4B4C-A81B-EC32DC514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555" y="315047"/>
            <a:ext cx="3634372" cy="183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7400722-9FCA-4E62-88B3-019506351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4731742"/>
            <a:ext cx="3382790" cy="183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126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EC2F9EE8-14FC-4ECF-98E5-CFA1AA140874}"/>
              </a:ext>
            </a:extLst>
          </p:cNvPr>
          <p:cNvSpPr/>
          <p:nvPr/>
        </p:nvSpPr>
        <p:spPr>
          <a:xfrm>
            <a:off x="3679377" y="0"/>
            <a:ext cx="423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Contesto internazionale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F35D53D-E646-475D-AB1B-459D167F59E4}"/>
              </a:ext>
            </a:extLst>
          </p:cNvPr>
          <p:cNvSpPr/>
          <p:nvPr/>
        </p:nvSpPr>
        <p:spPr>
          <a:xfrm>
            <a:off x="449942" y="1665131"/>
            <a:ext cx="11292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Adattiamo il nostro approccio alle specificità di ogni mercato.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0B071C9-2C9B-4E25-8182-52774E25F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301" y="2524269"/>
            <a:ext cx="3264612" cy="195503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8F221A0-379B-48AB-AC21-F208546A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92" y="4781275"/>
            <a:ext cx="3244266" cy="195335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0AEDF5A-04A9-475A-B826-7C23CC114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93" y="2456371"/>
            <a:ext cx="3264612" cy="20229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9E5420A-5A78-48B7-81AB-1A2327F2F1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297"/>
          <a:stretch/>
        </p:blipFill>
        <p:spPr>
          <a:xfrm>
            <a:off x="4423619" y="4781275"/>
            <a:ext cx="3264612" cy="19533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B8D8D7A-9323-49C9-98D1-E5AB1DE7D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618" y="2490320"/>
            <a:ext cx="3264612" cy="202293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ACFCB55-8D9F-4637-B183-5577629DC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0116" y="4781274"/>
            <a:ext cx="3264612" cy="1953353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E59B465-EC00-41A1-B86F-142B111F2310}"/>
              </a:ext>
            </a:extLst>
          </p:cNvPr>
          <p:cNvSpPr/>
          <p:nvPr/>
        </p:nvSpPr>
        <p:spPr>
          <a:xfrm>
            <a:off x="449942" y="613652"/>
            <a:ext cx="10791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Operiamo in contesti internazionali complessi, assicurando conformità a normative locali e standard globali.</a:t>
            </a:r>
          </a:p>
        </p:txBody>
      </p:sp>
    </p:spTree>
    <p:extLst>
      <p:ext uri="{BB962C8B-B14F-4D97-AF65-F5344CB8AC3E}">
        <p14:creationId xmlns:p14="http://schemas.microsoft.com/office/powerpoint/2010/main" val="93350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7E9CB811-9D32-4A64-B0B7-5247EA8E9823}"/>
              </a:ext>
            </a:extLst>
          </p:cNvPr>
          <p:cNvGrpSpPr/>
          <p:nvPr/>
        </p:nvGrpSpPr>
        <p:grpSpPr>
          <a:xfrm>
            <a:off x="238640" y="255956"/>
            <a:ext cx="11714720" cy="2840303"/>
            <a:chOff x="0" y="45643"/>
            <a:chExt cx="11714720" cy="2840303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E91D2A8-CAC7-483F-9531-E9ABC51A3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875" b="52605"/>
            <a:stretch/>
          </p:blipFill>
          <p:spPr>
            <a:xfrm>
              <a:off x="9073120" y="850065"/>
              <a:ext cx="2641600" cy="19627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F862DA74-6010-49D7-B68C-4CC186F94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073" t="9195"/>
            <a:stretch/>
          </p:blipFill>
          <p:spPr>
            <a:xfrm>
              <a:off x="3136231" y="972457"/>
              <a:ext cx="2756569" cy="18403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90348398-CFAF-421C-9D8D-12B955E5DE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1697"/>
            <a:stretch/>
          </p:blipFill>
          <p:spPr>
            <a:xfrm>
              <a:off x="0" y="850065"/>
              <a:ext cx="2859314" cy="20358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2820914F-8CBE-4AE0-AB74-72DD36C0D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5374" t="53167" b="1452"/>
            <a:stretch/>
          </p:blipFill>
          <p:spPr>
            <a:xfrm>
              <a:off x="6299202" y="938439"/>
              <a:ext cx="2641600" cy="184033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4BFCBD0C-EF37-45B5-9097-A9C298AC9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6607" y="45643"/>
              <a:ext cx="2106100" cy="831708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99A8DE8-50DA-4DFC-B70F-D44BA8D59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62242" y="171140"/>
              <a:ext cx="1904546" cy="767299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BA26F70-AB9D-47F3-9818-C309A0B1F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0" y="238195"/>
              <a:ext cx="2977120" cy="767299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B08F76D-D20C-4899-B841-2B9909647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02332" y="209084"/>
              <a:ext cx="1444949" cy="729355"/>
            </a:xfrm>
            <a:prstGeom prst="rect">
              <a:avLst/>
            </a:prstGeom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49427B1-948F-4390-A718-A0D3763C4A84}"/>
              </a:ext>
            </a:extLst>
          </p:cNvPr>
          <p:cNvGrpSpPr/>
          <p:nvPr/>
        </p:nvGrpSpPr>
        <p:grpSpPr>
          <a:xfrm>
            <a:off x="1489845" y="3335198"/>
            <a:ext cx="9212309" cy="3284607"/>
            <a:chOff x="35163" y="3164108"/>
            <a:chExt cx="9212309" cy="3284607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0D9DB763-A0A7-47AE-91C2-8F81157B6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7578" y="3176018"/>
              <a:ext cx="1704975" cy="1028700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D55D368F-95A7-468B-A171-3B3C723E3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163" y="4204719"/>
              <a:ext cx="2824151" cy="2243996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814BB40A-E791-4A42-89DF-C3B6F2786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33440" y="3247455"/>
              <a:ext cx="1962150" cy="885825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52AEB5F2-AB68-40B9-87D1-FB7FE2E2F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05196" y="4204718"/>
              <a:ext cx="2919273" cy="224399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917B6CEC-4531-4E9C-8C09-6A971A58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77014" y="3164108"/>
              <a:ext cx="2085975" cy="981075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BDAE923A-9D2F-429C-8988-87CF57245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70352" y="4204718"/>
              <a:ext cx="2977120" cy="2243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23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603FD367-4457-4584-A97B-85F6567E58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87D0BE2-0FC7-47FC-A02A-93382B24E034}"/>
              </a:ext>
            </a:extLst>
          </p:cNvPr>
          <p:cNvSpPr/>
          <p:nvPr/>
        </p:nvSpPr>
        <p:spPr>
          <a:xfrm>
            <a:off x="783955" y="195095"/>
            <a:ext cx="110711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PMC si propone con una vasta offerta di servizi di High Value Engineering: </a:t>
            </a:r>
          </a:p>
          <a:p>
            <a:pPr algn="ctr"/>
            <a:endParaRPr lang="it-IT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/>
              <a:t>studi di fattibilità tecnica ed economica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dirty="0"/>
              <a:t>applicazione dei più avanzati metodi di Project management consulting con una nuova modalità di interpretazione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C94CF58-E755-492F-997D-B6E2671968BA}"/>
              </a:ext>
            </a:extLst>
          </p:cNvPr>
          <p:cNvSpPr/>
          <p:nvPr/>
        </p:nvSpPr>
        <p:spPr>
          <a:xfrm>
            <a:off x="783954" y="4416135"/>
            <a:ext cx="110711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Collaboriamo con investitori nel settore </a:t>
            </a:r>
            <a:r>
              <a:rPr lang="it-IT" sz="2800" dirty="0" err="1"/>
              <a:t>Oil</a:t>
            </a:r>
            <a:r>
              <a:rPr lang="it-IT" sz="2800" dirty="0"/>
              <a:t> &amp; Gas per trasformare il capitale in asset ad alte prestazioni, attraverso una gestione disciplinata dei progetti, eccellenza tecnica e un controllo rigoroso.</a:t>
            </a:r>
          </a:p>
          <a:p>
            <a:pPr algn="just"/>
            <a:endParaRPr lang="es-CO" sz="2000" b="1" dirty="0">
              <a:solidFill>
                <a:srgbClr val="272727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8B6EC8A-F85B-4075-AA41-ADFFA6D4F16F}"/>
              </a:ext>
            </a:extLst>
          </p:cNvPr>
          <p:cNvSpPr/>
          <p:nvPr/>
        </p:nvSpPr>
        <p:spPr>
          <a:xfrm>
            <a:off x="783954" y="2951946"/>
            <a:ext cx="11071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La nostra visione è rispondere efficacemente alle problematiche attuali ma con lo sguardo rivolto sempre a proporre le migliori soluzioni per il domani.</a:t>
            </a:r>
          </a:p>
        </p:txBody>
      </p:sp>
    </p:spTree>
    <p:extLst>
      <p:ext uri="{BB962C8B-B14F-4D97-AF65-F5344CB8AC3E}">
        <p14:creationId xmlns:p14="http://schemas.microsoft.com/office/powerpoint/2010/main" val="273993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7F77C58-C207-4F1C-BB03-0EC244728A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4B3A0B7-F3E5-432A-8A84-67AB7FED10C1}"/>
              </a:ext>
            </a:extLst>
          </p:cNvPr>
          <p:cNvSpPr/>
          <p:nvPr/>
        </p:nvSpPr>
        <p:spPr>
          <a:xfrm>
            <a:off x="1399906" y="0"/>
            <a:ext cx="107162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i="0" u="none" strike="noStrike" cap="all" dirty="0" err="1">
                <a:effectLst/>
              </a:rPr>
              <a:t>P&amp;v</a:t>
            </a:r>
            <a:r>
              <a:rPr lang="it-IT" sz="4000" b="1" i="0" u="none" strike="noStrike" cap="all" dirty="0">
                <a:effectLst/>
              </a:rPr>
              <a:t> </a:t>
            </a:r>
            <a:r>
              <a:rPr lang="it-IT" sz="4000" b="1" cap="all" dirty="0"/>
              <a:t>- </a:t>
            </a:r>
            <a:r>
              <a:rPr lang="it-IT" sz="4000" b="1" i="0" u="none" strike="noStrike" cap="all" dirty="0">
                <a:effectLst/>
              </a:rPr>
              <a:t>PMC Project Management Consulting</a:t>
            </a:r>
            <a:endParaRPr lang="it-IT" sz="4000" b="1" dirty="0">
              <a:solidFill>
                <a:srgbClr val="272727"/>
              </a:solidFill>
            </a:endParaRPr>
          </a:p>
          <a:p>
            <a:endParaRPr lang="it-IT" sz="4000" b="1" i="0" u="none" strike="noStrike" cap="all" dirty="0">
              <a:effectLst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F3482A8-1A47-4559-8E67-C12A9BDD8451}"/>
              </a:ext>
            </a:extLst>
          </p:cNvPr>
          <p:cNvSpPr/>
          <p:nvPr/>
        </p:nvSpPr>
        <p:spPr>
          <a:xfrm>
            <a:off x="463679" y="1148415"/>
            <a:ext cx="11264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P&amp;V è una branchia di consulenza di Project Management (PMC) composta da un insieme di professionisti con oltre 45 anni di esperienza a livello globale nella gestione di progetti e nelle performance aziendali, uniti dagli stessi valori etici e professionali.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Offriamo</a:t>
            </a:r>
            <a:r>
              <a:rPr lang="en-US" sz="2800" dirty="0"/>
              <a:t> </a:t>
            </a:r>
            <a:r>
              <a:rPr lang="en-US" sz="2800" dirty="0" err="1"/>
              <a:t>servizi</a:t>
            </a:r>
            <a:r>
              <a:rPr lang="en-US" sz="2800" dirty="0"/>
              <a:t> di High Value Engineering e Project Management </a:t>
            </a:r>
            <a:r>
              <a:rPr lang="it-IT" sz="2800" dirty="0"/>
              <a:t>in diversi settori strategici di progetti e sviluppo.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Agiamo come rappresentante di fiducia dell’investitore, garantendo che ogni fase del progetto—dal </a:t>
            </a:r>
            <a:r>
              <a:rPr lang="it-IT" sz="2800" dirty="0" err="1"/>
              <a:t>concept</a:t>
            </a:r>
            <a:r>
              <a:rPr lang="it-IT" sz="2800" dirty="0"/>
              <a:t> alla messa in esercizio—sia eseguita con precisione, trasparenza e responsabilità.</a:t>
            </a:r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3850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894A7F6C-74E0-4ABD-9774-5E7002F58C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419C54D-3067-4A1A-9A78-021FAA66C234}"/>
              </a:ext>
            </a:extLst>
          </p:cNvPr>
          <p:cNvSpPr/>
          <p:nvPr/>
        </p:nvSpPr>
        <p:spPr>
          <a:xfrm>
            <a:off x="578896" y="668192"/>
            <a:ext cx="1119031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Grazie al modello esclusivo di partnership integrata PMC offre soluzioni globali e personalizzate, tarate sulle specifiche esigenze del cliente.</a:t>
            </a:r>
          </a:p>
          <a:p>
            <a:pPr algn="just"/>
            <a:endParaRPr lang="es-CO" sz="2800" dirty="0"/>
          </a:p>
          <a:p>
            <a:pPr algn="just"/>
            <a:r>
              <a:rPr lang="it-IT" sz="2800" dirty="0"/>
              <a:t>I nostri team di professionisti sono infatti specializzati per segmenti di mercato.</a:t>
            </a:r>
          </a:p>
          <a:p>
            <a:pPr algn="just"/>
            <a:endParaRPr lang="es-CO" sz="2800" dirty="0"/>
          </a:p>
          <a:p>
            <a:pPr algn="just"/>
            <a:r>
              <a:rPr lang="it-IT" sz="2800" dirty="0"/>
              <a:t>Costantemente aggiornati e formati sulle specificità tecniche dei settori di riferimento, siamo in grado di offrire un servizio ingegneristico di alta qualità, a livello nazionale ed internazionale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DE88F4-A55C-4AA9-9564-3C2468A47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4055" y="5664729"/>
            <a:ext cx="2187945" cy="110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2DB90B15-3533-4FA6-939E-F0FA75711AB1}"/>
              </a:ext>
            </a:extLst>
          </p:cNvPr>
          <p:cNvSpPr/>
          <p:nvPr/>
        </p:nvSpPr>
        <p:spPr>
          <a:xfrm>
            <a:off x="578896" y="4737189"/>
            <a:ext cx="111903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Sosteniamo lo sviluppo, l’innovazione e l’internazionalizzazione delle conoscenze e competenze manageriali nelle imprese operanti nei settori dell’ingegneria, </a:t>
            </a:r>
            <a:r>
              <a:rPr lang="it-IT" sz="2800" dirty="0" err="1"/>
              <a:t>Oil</a:t>
            </a:r>
            <a:r>
              <a:rPr lang="it-IT" sz="2800" dirty="0"/>
              <a:t> &amp; Gas, della produzione e delle costruzioni.</a:t>
            </a:r>
          </a:p>
        </p:txBody>
      </p:sp>
    </p:spTree>
    <p:extLst>
      <p:ext uri="{BB962C8B-B14F-4D97-AF65-F5344CB8AC3E}">
        <p14:creationId xmlns:p14="http://schemas.microsoft.com/office/powerpoint/2010/main" val="67948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5A994E39-C929-4748-9232-99CBED4B12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F08E1A2-3075-436E-9DD3-1C6B58D3D0ED}"/>
              </a:ext>
            </a:extLst>
          </p:cNvPr>
          <p:cNvSpPr/>
          <p:nvPr/>
        </p:nvSpPr>
        <p:spPr>
          <a:xfrm>
            <a:off x="604685" y="729550"/>
            <a:ext cx="108883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/>
              <a:t>PMC</a:t>
            </a:r>
            <a:r>
              <a:rPr lang="it-IT" sz="2800" dirty="0"/>
              <a:t> nasce dall’esperienza di risorse cresciute professionalmente nell’ambito del più grande gruppo italiano di idrocarburi, sfociate in successive esperienze con altri gruppi esteri.</a:t>
            </a:r>
          </a:p>
          <a:p>
            <a:pPr algn="just"/>
            <a:endParaRPr lang="it-IT" sz="280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757FC08-85E2-4476-BF9D-36B1BE6F4F4C}"/>
              </a:ext>
            </a:extLst>
          </p:cNvPr>
          <p:cNvSpPr/>
          <p:nvPr/>
        </p:nvSpPr>
        <p:spPr>
          <a:xfrm>
            <a:off x="604684" y="2422321"/>
            <a:ext cx="108883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Offriamo servizi di consulenza tecnica e manageriale per supportare qualsiasi impresa in cui l’insieme di attività multidisciplinari configuri l’esecuzione di un progetto, nei settori energia, industria e infrastrutture.</a:t>
            </a:r>
          </a:p>
          <a:p>
            <a:pPr algn="just"/>
            <a:endParaRPr lang="es-CO" sz="2800" dirty="0"/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Lo sviluppo di una solida cultura di Project Management e l’applicazione di metodologie consolidate rappresentano la chiave per il successo di ogni iniziativa, in termini di tempi, costi e soddisfazione del cliente.</a:t>
            </a:r>
          </a:p>
        </p:txBody>
      </p:sp>
    </p:spTree>
    <p:extLst>
      <p:ext uri="{BB962C8B-B14F-4D97-AF65-F5344CB8AC3E}">
        <p14:creationId xmlns:p14="http://schemas.microsoft.com/office/powerpoint/2010/main" val="315294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CBBD51D1-0CCF-4965-81D0-1DC34AECAE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26584BC-75B9-4C92-AC9E-A1CEF93F4295}"/>
              </a:ext>
            </a:extLst>
          </p:cNvPr>
          <p:cNvSpPr/>
          <p:nvPr/>
        </p:nvSpPr>
        <p:spPr>
          <a:xfrm>
            <a:off x="599767" y="659279"/>
            <a:ext cx="1099246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800" b="1" dirty="0">
                <a:solidFill>
                  <a:prstClr val="black"/>
                </a:solidFill>
              </a:rPr>
              <a:t>I nostri leitmotiv sono :</a:t>
            </a:r>
          </a:p>
          <a:p>
            <a:pPr lvl="0" algn="just"/>
            <a:endParaRPr lang="it-IT" sz="2600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prstClr val="black"/>
                </a:solidFill>
              </a:rPr>
              <a:t>la scelta delle migliori tecnologie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it-IT" sz="2600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prstClr val="black"/>
                </a:solidFill>
              </a:rPr>
              <a:t>mettere a supporto dell’intero ciclo di vita del progetto tutta la nostra  metodologia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it-IT" sz="2600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prstClr val="black"/>
                </a:solidFill>
              </a:rPr>
              <a:t>realizzare progetti incentrati sulla sostenibilità e sullo sviluppo fin dall'inizio del processo fino alla materializzazione dell'idea.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it-IT" sz="2600" dirty="0">
              <a:solidFill>
                <a:prstClr val="black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prstClr val="black"/>
                </a:solidFill>
              </a:rPr>
              <a:t>affiancare e accompagnare le risorse, con il coinvolgimento della Committenza finale, per garantire la realizzazione del progetto e la crescita professionale delle figure coinvolte</a:t>
            </a:r>
          </a:p>
        </p:txBody>
      </p:sp>
    </p:spTree>
    <p:extLst>
      <p:ext uri="{BB962C8B-B14F-4D97-AF65-F5344CB8AC3E}">
        <p14:creationId xmlns:p14="http://schemas.microsoft.com/office/powerpoint/2010/main" val="221983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37F77C58-C207-4F1C-BB03-0EC244728A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6C74EF4-4C16-453B-BD74-D7C9E46FC997}"/>
              </a:ext>
            </a:extLst>
          </p:cNvPr>
          <p:cNvSpPr/>
          <p:nvPr/>
        </p:nvSpPr>
        <p:spPr>
          <a:xfrm>
            <a:off x="477652" y="733246"/>
            <a:ext cx="1097543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Diamo forma e solidità a progetti energetici complessi, accompagnando investitori e aziende in ogni fase con visione strategica e rigore gestionale.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Ci distinguiamo per un approccio discreto ma incisivo, fondato su controllo, trasparenza e attenzione al dettaglio.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Coordiniamo persone, processi e decisioni per assicurare uno sviluppo fluido e coerente, nel pieno rispetto degli obiettivi di qualità, tempo e investimento.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Il nostro valore risiede nella capacità di guidare con precisione e affidabilità iniziative articolate, trasformandole in risultati concreti e duraturi.</a:t>
            </a:r>
          </a:p>
          <a:p>
            <a:pPr algn="just"/>
            <a:endParaRPr lang="it-IT" sz="2800" b="1" dirty="0">
              <a:solidFill>
                <a:srgbClr val="272727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C38A445-CE20-40CB-8D4B-95BA8E2DB07C}"/>
              </a:ext>
            </a:extLst>
          </p:cNvPr>
          <p:cNvSpPr/>
          <p:nvPr/>
        </p:nvSpPr>
        <p:spPr>
          <a:xfrm>
            <a:off x="4398704" y="0"/>
            <a:ext cx="2593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/>
              <a:t>Il nostro ruolo</a:t>
            </a:r>
          </a:p>
        </p:txBody>
      </p:sp>
    </p:spTree>
    <p:extLst>
      <p:ext uri="{BB962C8B-B14F-4D97-AF65-F5344CB8AC3E}">
        <p14:creationId xmlns:p14="http://schemas.microsoft.com/office/powerpoint/2010/main" val="238217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88CC941-E7D0-4755-9F06-7E861FC7BD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301E891-0B92-44F8-B65F-BFF03066DC7A}"/>
              </a:ext>
            </a:extLst>
          </p:cNvPr>
          <p:cNvSpPr/>
          <p:nvPr/>
        </p:nvSpPr>
        <p:spPr>
          <a:xfrm>
            <a:off x="371168" y="1057398"/>
            <a:ext cx="11449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La nostra organizzazione è costruita come una piattaforma integrata di competenze specialistiche, progettata per gestire progetti energetici complessi a ogni livello.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b="1" dirty="0"/>
              <a:t>Leadership Integrata del Progetto: </a:t>
            </a:r>
            <a:r>
              <a:rPr lang="it-IT" sz="2800" dirty="0"/>
              <a:t>Forniamo una </a:t>
            </a:r>
            <a:r>
              <a:rPr lang="it-IT" sz="2800" dirty="0" err="1"/>
              <a:t>governance</a:t>
            </a:r>
            <a:r>
              <a:rPr lang="it-IT" sz="2800" dirty="0"/>
              <a:t> centralizzata, allineando tutti gli stakeholder sotto un’unica strategia esecutiva disciplinata.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b="1" dirty="0"/>
              <a:t>Ingegneria e Autorità Tecnica: </a:t>
            </a:r>
            <a:r>
              <a:rPr lang="it-IT" sz="2800" dirty="0"/>
              <a:t>Dalla progettazione iniziale alla validazione finale, garantiamo integrità tecnica, efficienza e conformità agli standard globali.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587369A-6271-4710-9DB5-7FE36FF1BEF3}"/>
              </a:ext>
            </a:extLst>
          </p:cNvPr>
          <p:cNvSpPr/>
          <p:nvPr/>
        </p:nvSpPr>
        <p:spPr>
          <a:xfrm>
            <a:off x="3191988" y="144248"/>
            <a:ext cx="5176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Le nostre aree di competenza</a:t>
            </a:r>
          </a:p>
        </p:txBody>
      </p:sp>
    </p:spTree>
    <p:extLst>
      <p:ext uri="{BB962C8B-B14F-4D97-AF65-F5344CB8AC3E}">
        <p14:creationId xmlns:p14="http://schemas.microsoft.com/office/powerpoint/2010/main" val="400145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24793F57-40B0-467A-8997-B7CBA691F0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6A90CE1-BED8-4D37-93CD-7E33D5315FBF}"/>
              </a:ext>
            </a:extLst>
          </p:cNvPr>
          <p:cNvSpPr/>
          <p:nvPr/>
        </p:nvSpPr>
        <p:spPr>
          <a:xfrm>
            <a:off x="275302" y="733246"/>
            <a:ext cx="1143491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/>
              <a:t>Approvvigionamento ed Eccellenza Commerciale: </a:t>
            </a:r>
            <a:r>
              <a:rPr lang="it-IT" sz="2800" dirty="0"/>
              <a:t>Gestiamo sourcing, contratti e supply </a:t>
            </a:r>
            <a:r>
              <a:rPr lang="it-IT" sz="2800" dirty="0" err="1"/>
              <a:t>chain</a:t>
            </a:r>
            <a:r>
              <a:rPr lang="it-IT" sz="2800" dirty="0"/>
              <a:t> per garantire valore, affidabilità e controllo dei costi.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b="1" dirty="0"/>
              <a:t>Costruzione ed Esecuzione sul Campo: </a:t>
            </a:r>
            <a:r>
              <a:rPr lang="it-IT" sz="2800" dirty="0"/>
              <a:t>I nostri team supervisionano le operazioni in sito, assicurando qualità, sicurezza e rispetto delle tempistiche.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b="1" dirty="0"/>
              <a:t>Salute, Sicurezza e Tutela Ambientale: </a:t>
            </a:r>
            <a:r>
              <a:rPr lang="it-IT" sz="2800" dirty="0"/>
              <a:t>Implementiamo sistemi HSE rigorosi per proteggere persone, asset e ambiente.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b="1" dirty="0"/>
              <a:t>Controllo di Costi e Tempistiche: </a:t>
            </a:r>
            <a:r>
              <a:rPr lang="it-IT" sz="2800" dirty="0"/>
              <a:t>Attraverso monitoraggio avanzato e attività di previsione, manteniamo pieno controllo finanziario e delle tempistiche.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b="1" dirty="0" err="1"/>
              <a:t>Commissioning</a:t>
            </a:r>
            <a:r>
              <a:rPr lang="it-IT" sz="2800" b="1" dirty="0"/>
              <a:t> e Prontezza Operativa: </a:t>
            </a:r>
            <a:r>
              <a:rPr lang="it-IT" sz="2800" dirty="0"/>
              <a:t>Garantiamo una transizione fluida dalla costruzione alla piena operatività.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9B6E664-9647-4DCF-A5B7-F3F1C823D38B}"/>
              </a:ext>
            </a:extLst>
          </p:cNvPr>
          <p:cNvSpPr/>
          <p:nvPr/>
        </p:nvSpPr>
        <p:spPr>
          <a:xfrm>
            <a:off x="3481702" y="78228"/>
            <a:ext cx="4125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2800" b="1" dirty="0"/>
              <a:t>Struttura e Organizzazione</a:t>
            </a:r>
          </a:p>
        </p:txBody>
      </p:sp>
    </p:spTree>
    <p:extLst>
      <p:ext uri="{BB962C8B-B14F-4D97-AF65-F5344CB8AC3E}">
        <p14:creationId xmlns:p14="http://schemas.microsoft.com/office/powerpoint/2010/main" val="2888835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1279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GIULIO VITALE</cp:lastModifiedBy>
  <cp:revision>44</cp:revision>
  <dcterms:created xsi:type="dcterms:W3CDTF">2026-04-24T08:41:26Z</dcterms:created>
  <dcterms:modified xsi:type="dcterms:W3CDTF">2026-07-01T09:26:29Z</dcterms:modified>
</cp:coreProperties>
</file>